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handoutMasterIdLst>
    <p:handoutMasterId r:id="rId55"/>
  </p:handoutMasterIdLst>
  <p:sldIdLst>
    <p:sldId id="823" r:id="rId3"/>
    <p:sldId id="606" r:id="rId4"/>
    <p:sldId id="815" r:id="rId5"/>
    <p:sldId id="822" r:id="rId6"/>
    <p:sldId id="609" r:id="rId7"/>
    <p:sldId id="691" r:id="rId8"/>
    <p:sldId id="826" r:id="rId9"/>
    <p:sldId id="824" r:id="rId10"/>
    <p:sldId id="828" r:id="rId11"/>
    <p:sldId id="825" r:id="rId12"/>
    <p:sldId id="829" r:id="rId13"/>
    <p:sldId id="830" r:id="rId14"/>
    <p:sldId id="831" r:id="rId15"/>
    <p:sldId id="832" r:id="rId16"/>
    <p:sldId id="714" r:id="rId17"/>
    <p:sldId id="715" r:id="rId18"/>
    <p:sldId id="727" r:id="rId19"/>
    <p:sldId id="728" r:id="rId20"/>
    <p:sldId id="717" r:id="rId21"/>
    <p:sldId id="725" r:id="rId22"/>
    <p:sldId id="726" r:id="rId23"/>
    <p:sldId id="720" r:id="rId24"/>
    <p:sldId id="721" r:id="rId25"/>
    <p:sldId id="722" r:id="rId26"/>
    <p:sldId id="723" r:id="rId27"/>
    <p:sldId id="724" r:id="rId28"/>
    <p:sldId id="697" r:id="rId29"/>
    <p:sldId id="833" r:id="rId30"/>
    <p:sldId id="695" r:id="rId31"/>
    <p:sldId id="698" r:id="rId32"/>
    <p:sldId id="699" r:id="rId33"/>
    <p:sldId id="700" r:id="rId34"/>
    <p:sldId id="701" r:id="rId35"/>
    <p:sldId id="834" r:id="rId36"/>
    <p:sldId id="838" r:id="rId37"/>
    <p:sldId id="839" r:id="rId38"/>
    <p:sldId id="840" r:id="rId39"/>
    <p:sldId id="841" r:id="rId40"/>
    <p:sldId id="842" r:id="rId41"/>
    <p:sldId id="843" r:id="rId42"/>
    <p:sldId id="844" r:id="rId43"/>
    <p:sldId id="845" r:id="rId44"/>
    <p:sldId id="846" r:id="rId45"/>
    <p:sldId id="847" r:id="rId46"/>
    <p:sldId id="854" r:id="rId47"/>
    <p:sldId id="849" r:id="rId48"/>
    <p:sldId id="835" r:id="rId49"/>
    <p:sldId id="836" r:id="rId50"/>
    <p:sldId id="837" r:id="rId51"/>
    <p:sldId id="852" r:id="rId52"/>
    <p:sldId id="853"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horzBarState="maximized">
    <p:restoredLeft sz="15620"/>
    <p:restoredTop sz="94533" autoAdjust="0"/>
  </p:normalViewPr>
  <p:slideViewPr>
    <p:cSldViewPr>
      <p:cViewPr varScale="1">
        <p:scale>
          <a:sx n="72" d="100"/>
          <a:sy n="72" d="100"/>
        </p:scale>
        <p:origin x="606"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35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883"/>
                  <c:y val="2.768900630116025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6"/>
                  <c:y val="-0.185595409166593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15"/>
                  <c:y val="2.3450317004789348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sz="quarter" idx="1"/>
          </p:nvPr>
        </p:nvSpPr>
        <p:spPr>
          <a:xfrm>
            <a:off x="3970938" y="0"/>
            <a:ext cx="3037841" cy="464820"/>
          </a:xfrm>
          <a:prstGeom prst="rect">
            <a:avLst/>
          </a:prstGeom>
        </p:spPr>
        <p:txBody>
          <a:bodyPr vert="horz" lIns="93166" tIns="46583" rIns="93166" bIns="46583" rtlCol="0"/>
          <a:lstStyle>
            <a:lvl1pPr algn="r">
              <a:defRPr sz="1200"/>
            </a:lvl1pPr>
          </a:lstStyle>
          <a:p>
            <a:fld id="{9246E736-8DF2-4A67-8AD5-413DE77FF67A}" type="datetimeFigureOut">
              <a:rPr lang="en-US" smtClean="0"/>
              <a:t>11/14/2014</a:t>
            </a:fld>
            <a:endParaRPr lang="en-US"/>
          </a:p>
        </p:txBody>
      </p:sp>
      <p:sp>
        <p:nvSpPr>
          <p:cNvPr id="4" name="Footer Placeholder 3"/>
          <p:cNvSpPr>
            <a:spLocks noGrp="1"/>
          </p:cNvSpPr>
          <p:nvPr>
            <p:ph type="ftr" sz="quarter" idx="2"/>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1" cy="464820"/>
          </a:xfrm>
          <a:prstGeom prst="rect">
            <a:avLst/>
          </a:prstGeom>
        </p:spPr>
        <p:txBody>
          <a:bodyPr vert="horz" lIns="93166" tIns="46583" rIns="93166" bIns="46583"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1" cy="464820"/>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1" cy="464820"/>
          </a:xfrm>
          <a:prstGeom prst="rect">
            <a:avLst/>
          </a:prstGeom>
        </p:spPr>
        <p:txBody>
          <a:bodyPr vert="horz" lIns="93166" tIns="46583" rIns="93166" bIns="46583" rtlCol="0"/>
          <a:lstStyle>
            <a:lvl1pPr algn="r">
              <a:defRPr sz="1200"/>
            </a:lvl1pPr>
          </a:lstStyle>
          <a:p>
            <a:fld id="{6F706718-8F9B-4714-BDCA-44544253309B}" type="datetimeFigureOut">
              <a:rPr lang="en-US" smtClean="0"/>
              <a:pPr/>
              <a:t>11/14/2014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66" tIns="46583" rIns="93166" bIns="4658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1" cy="464820"/>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1" cy="464820"/>
          </a:xfrm>
          <a:prstGeom prst="rect">
            <a:avLst/>
          </a:prstGeom>
        </p:spPr>
        <p:txBody>
          <a:bodyPr vert="horz" lIns="93166" tIns="46583" rIns="93166" bIns="46583"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0BC32E-213F-4D73-9D15-5335B9BE72B7}" type="slidenum">
              <a:rPr lang="en-US" smtClean="0"/>
              <a:pPr>
                <a:defRPr/>
              </a:pPr>
              <a:t>2</a:t>
            </a:fld>
            <a:endParaRPr lang="en-US"/>
          </a:p>
        </p:txBody>
      </p:sp>
    </p:spTree>
    <p:extLst>
      <p:ext uri="{BB962C8B-B14F-4D97-AF65-F5344CB8AC3E}">
        <p14:creationId xmlns:p14="http://schemas.microsoft.com/office/powerpoint/2010/main" val="298081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r>
              <a:rPr lang="en-US" dirty="0"/>
              <a:t>Data: Links to national and global data sets of essential terrestrial variables (e.g. NASA NEX, </a:t>
            </a:r>
            <a:r>
              <a:rPr lang="en-US" dirty="0" err="1"/>
              <a:t>HydroTerre</a:t>
            </a:r>
            <a:r>
              <a:rPr lang="en-US" dirty="0"/>
              <a:t>)</a:t>
            </a:r>
          </a:p>
          <a:p>
            <a:r>
              <a:rPr lang="en-US" dirty="0"/>
              <a:t>Tools to preprocess and configure inputs</a:t>
            </a:r>
          </a:p>
          <a:p>
            <a:r>
              <a:rPr lang="en-US" dirty="0"/>
              <a:t>Preconfigured models and modeling systems as services</a:t>
            </a:r>
          </a:p>
          <a:p>
            <a:r>
              <a:rPr lang="en-US" dirty="0"/>
              <a:t>Standards for information exchange for interoperability (</a:t>
            </a:r>
            <a:r>
              <a:rPr lang="en-US" dirty="0" err="1"/>
              <a:t>OpenMI</a:t>
            </a:r>
            <a:r>
              <a:rPr lang="en-US" dirty="0"/>
              <a:t>, CSDMS BMI)</a:t>
            </a:r>
          </a:p>
          <a:p>
            <a:r>
              <a:rPr lang="en-US" dirty="0"/>
              <a:t>Tools for Visualization and Analysis</a:t>
            </a:r>
          </a:p>
          <a:p>
            <a:r>
              <a:rPr lang="en-US" dirty="0"/>
              <a:t>Automated reasoning to couple models based on purpose, context, data and resources</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654986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what pieces have been implemented</a:t>
            </a:r>
            <a:r>
              <a:rPr lang="en-US" baseline="0" dirty="0" smtClean="0"/>
              <a:t> as </a:t>
            </a:r>
            <a:r>
              <a:rPr lang="en-US" baseline="0" dirty="0" err="1" smtClean="0"/>
              <a:t>iRODS</a:t>
            </a:r>
            <a:r>
              <a:rPr lang="en-US" baseline="0" dirty="0" smtClean="0"/>
              <a:t> rules.</a:t>
            </a:r>
          </a:p>
          <a:p>
            <a:endParaRPr lang="en-US" baseline="0" dirty="0" smtClean="0"/>
          </a:p>
          <a:p>
            <a:r>
              <a:rPr lang="en-US" baseline="0" dirty="0" smtClean="0"/>
              <a:t>Explain what </a:t>
            </a:r>
            <a:r>
              <a:rPr lang="en-US" baseline="0" dirty="0" err="1" smtClean="0"/>
              <a:t>iRODS</a:t>
            </a:r>
            <a:r>
              <a:rPr lang="en-US" baseline="0" dirty="0" smtClean="0"/>
              <a:t> is.</a:t>
            </a:r>
            <a:endParaRPr lang="en-US" dirty="0"/>
          </a:p>
        </p:txBody>
      </p:sp>
      <p:sp>
        <p:nvSpPr>
          <p:cNvPr id="4" name="Slide Number Placeholder 3"/>
          <p:cNvSpPr>
            <a:spLocks noGrp="1"/>
          </p:cNvSpPr>
          <p:nvPr>
            <p:ph type="sldNum" sz="quarter" idx="10"/>
          </p:nvPr>
        </p:nvSpPr>
        <p:spPr/>
        <p:txBody>
          <a:bodyPr/>
          <a:lstStyle/>
          <a:p>
            <a:fld id="{A57F494B-7E4D-4213-9C1A-EBC4EA7E0B7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629397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80053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003083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5</a:t>
            </a:fld>
            <a:endParaRPr lang="en-US"/>
          </a:p>
        </p:txBody>
      </p:sp>
    </p:spTree>
    <p:extLst>
      <p:ext uri="{BB962C8B-B14F-4D97-AF65-F5344CB8AC3E}">
        <p14:creationId xmlns:p14="http://schemas.microsoft.com/office/powerpoint/2010/main" val="104265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4448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dirty="0" smtClean="0">
                <a:latin typeface="Arial" pitchFamily="34"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a:t>
            </a:r>
          </a:p>
        </p:txBody>
      </p:sp>
      <p:sp>
        <p:nvSpPr>
          <p:cNvPr id="144388" name="Slide Number Placeholder 3"/>
          <p:cNvSpPr>
            <a:spLocks noGrp="1"/>
          </p:cNvSpPr>
          <p:nvPr>
            <p:ph type="sldNum" sz="quarter" idx="5"/>
          </p:nvPr>
        </p:nvSpPr>
        <p:spPr>
          <a:noFill/>
        </p:spPr>
        <p:txBody>
          <a:bodyPr/>
          <a:lstStyle/>
          <a:p>
            <a:fld id="{95A7286C-9410-4FEC-8317-0DE37D6ED69E}" type="slidenum">
              <a:rPr lang="en-US" smtClean="0">
                <a:solidFill>
                  <a:srgbClr val="000000"/>
                </a:solidFill>
              </a:rPr>
              <a:pPr/>
              <a:t>7</a:t>
            </a:fld>
            <a:endParaRPr lang="en-US" smtClean="0">
              <a:solidFill>
                <a:srgbClr val="000000"/>
              </a:solidFill>
            </a:endParaRPr>
          </a:p>
        </p:txBody>
      </p:sp>
    </p:spTree>
    <p:extLst>
      <p:ext uri="{BB962C8B-B14F-4D97-AF65-F5344CB8AC3E}">
        <p14:creationId xmlns:p14="http://schemas.microsoft.com/office/powerpoint/2010/main" val="254588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8</a:t>
            </a:fld>
            <a:endParaRPr lang="en-US">
              <a:solidFill>
                <a:srgbClr val="000000"/>
              </a:solidFill>
            </a:endParaRPr>
          </a:p>
        </p:txBody>
      </p:sp>
    </p:spTree>
    <p:extLst>
      <p:ext uri="{BB962C8B-B14F-4D97-AF65-F5344CB8AC3E}">
        <p14:creationId xmlns:p14="http://schemas.microsoft.com/office/powerpoint/2010/main" val="300779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17</a:t>
            </a:fld>
            <a:endParaRPr lang="en-US">
              <a:solidFill>
                <a:srgbClr val="000000"/>
              </a:solidFill>
            </a:endParaRPr>
          </a:p>
        </p:txBody>
      </p:sp>
      <p:sp>
        <p:nvSpPr>
          <p:cNvPr id="120835"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17</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28641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680" indent="-291414" eaLnBrk="0" hangingPunct="0">
              <a:defRPr>
                <a:solidFill>
                  <a:schemeClr val="tx1"/>
                </a:solidFill>
                <a:latin typeface="Arial" pitchFamily="34" charset="0"/>
              </a:defRPr>
            </a:lvl2pPr>
            <a:lvl3pPr marL="1165661" indent="-233132" eaLnBrk="0" hangingPunct="0">
              <a:defRPr>
                <a:solidFill>
                  <a:schemeClr val="tx1"/>
                </a:solidFill>
                <a:latin typeface="Arial" pitchFamily="34" charset="0"/>
              </a:defRPr>
            </a:lvl3pPr>
            <a:lvl4pPr marL="1631922" indent="-233132" eaLnBrk="0" hangingPunct="0">
              <a:defRPr>
                <a:solidFill>
                  <a:schemeClr val="tx1"/>
                </a:solidFill>
                <a:latin typeface="Arial" pitchFamily="34" charset="0"/>
              </a:defRPr>
            </a:lvl4pPr>
            <a:lvl5pPr marL="2098185" indent="-233132" eaLnBrk="0" hangingPunct="0">
              <a:defRPr>
                <a:solidFill>
                  <a:schemeClr val="tx1"/>
                </a:solidFill>
                <a:latin typeface="Arial" pitchFamily="34" charset="0"/>
              </a:defRPr>
            </a:lvl5pPr>
            <a:lvl6pPr marL="2564452" indent="-233132" eaLnBrk="0" fontAlgn="base" hangingPunct="0">
              <a:spcBef>
                <a:spcPct val="0"/>
              </a:spcBef>
              <a:spcAft>
                <a:spcPct val="0"/>
              </a:spcAft>
              <a:defRPr>
                <a:solidFill>
                  <a:schemeClr val="tx1"/>
                </a:solidFill>
                <a:latin typeface="Arial" pitchFamily="34" charset="0"/>
              </a:defRPr>
            </a:lvl6pPr>
            <a:lvl7pPr marL="3030713" indent="-233132" eaLnBrk="0" fontAlgn="base" hangingPunct="0">
              <a:spcBef>
                <a:spcPct val="0"/>
              </a:spcBef>
              <a:spcAft>
                <a:spcPct val="0"/>
              </a:spcAft>
              <a:defRPr>
                <a:solidFill>
                  <a:schemeClr val="tx1"/>
                </a:solidFill>
                <a:latin typeface="Arial" pitchFamily="34" charset="0"/>
              </a:defRPr>
            </a:lvl7pPr>
            <a:lvl8pPr marL="3496978" indent="-233132" eaLnBrk="0" fontAlgn="base" hangingPunct="0">
              <a:spcBef>
                <a:spcPct val="0"/>
              </a:spcBef>
              <a:spcAft>
                <a:spcPct val="0"/>
              </a:spcAft>
              <a:defRPr>
                <a:solidFill>
                  <a:schemeClr val="tx1"/>
                </a:solidFill>
                <a:latin typeface="Arial" pitchFamily="34" charset="0"/>
              </a:defRPr>
            </a:lvl8pPr>
            <a:lvl9pPr marL="3963242" indent="-233132"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18</a:t>
            </a:fld>
            <a:endParaRPr lang="en-US">
              <a:solidFill>
                <a:srgbClr val="000000"/>
              </a:solidFill>
            </a:endParaRPr>
          </a:p>
        </p:txBody>
      </p:sp>
      <p:sp>
        <p:nvSpPr>
          <p:cNvPr id="121859" name="Rectangle 7"/>
          <p:cNvSpPr txBox="1">
            <a:spLocks noGrp="1" noChangeArrowheads="1"/>
          </p:cNvSpPr>
          <p:nvPr/>
        </p:nvSpPr>
        <p:spPr bwMode="auto">
          <a:xfrm>
            <a:off x="3976335" y="8839014"/>
            <a:ext cx="3041969"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52" tIns="46628" rIns="93252" bIns="4662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18</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1397806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0938" y="8829967"/>
            <a:ext cx="3037841" cy="464820"/>
          </a:xfrm>
          <a:prstGeom prst="rect">
            <a:avLst/>
          </a:prstGeom>
          <a:noFill/>
          <a:ln w="9525">
            <a:noFill/>
            <a:miter lim="800000"/>
            <a:headEnd/>
            <a:tailEnd/>
          </a:ln>
        </p:spPr>
        <p:txBody>
          <a:bodyPr lIns="93156" tIns="46579" rIns="93156" bIns="46579"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20</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216760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22</a:t>
            </a:fld>
            <a:endParaRPr lang="en-US"/>
          </a:p>
        </p:txBody>
      </p:sp>
    </p:spTree>
    <p:extLst>
      <p:ext uri="{BB962C8B-B14F-4D97-AF65-F5344CB8AC3E}">
        <p14:creationId xmlns:p14="http://schemas.microsoft.com/office/powerpoint/2010/main" val="53348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579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5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590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53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382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4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804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53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59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92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23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11/14/2014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696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ydroshare.org/"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7.jpe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8.png"/><Relationship Id="rId18" Type="http://schemas.openxmlformats.org/officeDocument/2006/relationships/image" Target="../media/image71.jpeg"/><Relationship Id="rId3" Type="http://schemas.openxmlformats.org/officeDocument/2006/relationships/image" Target="../media/image62.wmf"/><Relationship Id="rId7" Type="http://schemas.openxmlformats.org/officeDocument/2006/relationships/image" Target="../media/image64.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6.xml"/><Relationship Id="rId16" Type="http://schemas.openxmlformats.org/officeDocument/2006/relationships/image" Target="../media/image70.jpe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hyperlink" Target="http://public.ornl.gov/ameriflux/index.html" TargetMode="External"/><Relationship Id="rId11" Type="http://schemas.openxmlformats.org/officeDocument/2006/relationships/image" Target="../media/image67.jpeg"/><Relationship Id="rId5" Type="http://schemas.openxmlformats.org/officeDocument/2006/relationships/image" Target="../media/image63.png"/><Relationship Id="rId15" Type="http://schemas.openxmlformats.org/officeDocument/2006/relationships/image" Target="../media/image69.png"/><Relationship Id="rId10" Type="http://schemas.openxmlformats.org/officeDocument/2006/relationships/image" Target="../media/image66.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67.jpeg"/><Relationship Id="rId3" Type="http://schemas.openxmlformats.org/officeDocument/2006/relationships/hyperlink" Target="http://www.epa.gov/storet/dbtop.html" TargetMode="External"/><Relationship Id="rId7" Type="http://schemas.openxmlformats.org/officeDocument/2006/relationships/image" Target="../media/image62.wmf"/><Relationship Id="rId12" Type="http://schemas.openxmlformats.org/officeDocument/2006/relationships/image" Target="../media/image64.png"/><Relationship Id="rId2" Type="http://schemas.openxmlformats.org/officeDocument/2006/relationships/notesSlide" Target="../notesSlides/notesSlide7.xml"/><Relationship Id="rId16"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66.png"/><Relationship Id="rId10" Type="http://schemas.openxmlformats.org/officeDocument/2006/relationships/image" Target="../media/image65.jpeg"/><Relationship Id="rId4" Type="http://schemas.openxmlformats.org/officeDocument/2006/relationships/image" Target="../media/image68.png"/><Relationship Id="rId9" Type="http://schemas.openxmlformats.org/officeDocument/2006/relationships/image" Target="../media/image63.png"/><Relationship Id="rId14" Type="http://schemas.openxmlformats.org/officeDocument/2006/relationships/hyperlink" Target="http://www.ncep.noaa.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hyperlink" Target="http://www.hydroshare.org/" TargetMode="Externa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campbellsci.com/03001-wind-sentry" TargetMode="External"/><Relationship Id="rId7" Type="http://schemas.openxmlformats.org/officeDocument/2006/relationships/image" Target="../media/image8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6.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campbellsci.com/03001-wind-sentry" TargetMode="External"/><Relationship Id="rId7" Type="http://schemas.openxmlformats.org/officeDocument/2006/relationships/image" Target="../media/image8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6.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campbellsci.com/03001-wind-sentry" TargetMode="External"/><Relationship Id="rId7" Type="http://schemas.openxmlformats.org/officeDocument/2006/relationships/image" Target="../media/image8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6.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hyperlink" Target="http://www.campbellsci.com/03001-wind-sentry" TargetMode="External"/><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6.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90.wmf"/><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11.png"/><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10.xm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png"/><Relationship Id="rId15" Type="http://schemas.openxmlformats.org/officeDocument/2006/relationships/image" Target="../media/image96.png"/><Relationship Id="rId10" Type="http://schemas.openxmlformats.org/officeDocument/2006/relationships/image" Target="../media/image16.png"/><Relationship Id="rId19" Type="http://schemas.openxmlformats.org/officeDocument/2006/relationships/image" Target="../media/image100.png"/><Relationship Id="rId4" Type="http://schemas.openxmlformats.org/officeDocument/2006/relationships/image" Target="../media/image86.png"/><Relationship Id="rId9" Type="http://schemas.openxmlformats.org/officeDocument/2006/relationships/image" Target="../media/image91.wmf"/><Relationship Id="rId14"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06.png"/><Relationship Id="rId4" Type="http://schemas.openxmlformats.org/officeDocument/2006/relationships/image" Target="../media/image105.e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15.emf"/><Relationship Id="rId4" Type="http://schemas.openxmlformats.org/officeDocument/2006/relationships/image" Target="../media/image114.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his.cuahsi.org/documents/HISStatusSept15.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hydroshare.cuahsi.org/hydroshare.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1.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74363"/>
            <a:ext cx="7562477" cy="3124199"/>
          </a:xfrm>
        </p:spPr>
        <p:txBody>
          <a:bodyPr/>
          <a:lstStyle/>
          <a:p>
            <a:pPr>
              <a:lnSpc>
                <a:spcPct val="80000"/>
              </a:lnSpc>
            </a:pPr>
            <a:r>
              <a:rPr lang="en-US" dirty="0" smtClean="0"/>
              <a:t>HydroShare: </a:t>
            </a:r>
            <a:r>
              <a:rPr lang="en-US" dirty="0"/>
              <a:t>Advancing Collaboration through </a:t>
            </a:r>
            <a:r>
              <a:rPr lang="en-US" dirty="0" smtClean="0"/>
              <a:t>Hydrologic </a:t>
            </a:r>
            <a:r>
              <a:rPr lang="en-US" dirty="0"/>
              <a:t>Data and Model Sharing</a:t>
            </a:r>
            <a:endParaRPr lang="en-US" dirty="0" smtClean="0"/>
          </a:p>
        </p:txBody>
      </p:sp>
      <p:sp>
        <p:nvSpPr>
          <p:cNvPr id="32774" name="Rectangle 10"/>
          <p:cNvSpPr>
            <a:spLocks noChangeArrowheads="1"/>
          </p:cNvSpPr>
          <p:nvPr/>
        </p:nvSpPr>
        <p:spPr bwMode="auto">
          <a:xfrm>
            <a:off x="890801" y="2893793"/>
            <a:ext cx="7362399" cy="1477328"/>
          </a:xfrm>
          <a:prstGeom prst="rect">
            <a:avLst/>
          </a:prstGeom>
          <a:noFill/>
          <a:ln w="9525">
            <a:noFill/>
            <a:miter lim="800000"/>
            <a:headEnd/>
            <a:tailEnd/>
          </a:ln>
        </p:spPr>
        <p:txBody>
          <a:bodyPr wrap="square">
            <a:spAutoFit/>
          </a:bodyPr>
          <a:lstStyle/>
          <a:p>
            <a:pPr algn="ctr"/>
            <a:r>
              <a:rPr lang="en-US" dirty="0">
                <a:solidFill>
                  <a:srgbClr val="0070C0"/>
                </a:solidFill>
              </a:rPr>
              <a:t>David </a:t>
            </a:r>
            <a:r>
              <a:rPr lang="en-US" dirty="0" smtClean="0">
                <a:solidFill>
                  <a:srgbClr val="0070C0"/>
                </a:solidFill>
              </a:rPr>
              <a:t>Tarboton, Ray </a:t>
            </a:r>
            <a:r>
              <a:rPr lang="en-US" dirty="0" err="1">
                <a:solidFill>
                  <a:srgbClr val="0070C0"/>
                </a:solidFill>
              </a:rPr>
              <a:t>Idaszak</a:t>
            </a:r>
            <a:r>
              <a:rPr lang="en-US" dirty="0">
                <a:solidFill>
                  <a:srgbClr val="0070C0"/>
                </a:solidFill>
              </a:rPr>
              <a:t>, Jeffery </a:t>
            </a:r>
            <a:r>
              <a:rPr lang="en-US" dirty="0" err="1" smtClean="0">
                <a:solidFill>
                  <a:srgbClr val="0070C0"/>
                </a:solidFill>
              </a:rPr>
              <a:t>Horsburgh</a:t>
            </a:r>
            <a:r>
              <a:rPr lang="en-US" dirty="0" smtClean="0">
                <a:solidFill>
                  <a:srgbClr val="0070C0"/>
                </a:solidFill>
              </a:rPr>
              <a:t>, Dan </a:t>
            </a:r>
            <a:r>
              <a:rPr lang="en-US" dirty="0">
                <a:solidFill>
                  <a:srgbClr val="0070C0"/>
                </a:solidFill>
              </a:rPr>
              <a:t>Ames, Jon </a:t>
            </a:r>
            <a:r>
              <a:rPr lang="en-US" dirty="0" smtClean="0">
                <a:solidFill>
                  <a:srgbClr val="0070C0"/>
                </a:solidFill>
              </a:rPr>
              <a:t>Goodall, Larry Band, </a:t>
            </a:r>
            <a:r>
              <a:rPr lang="en-US" dirty="0" err="1">
                <a:solidFill>
                  <a:srgbClr val="0070C0"/>
                </a:solidFill>
              </a:rPr>
              <a:t>Venkatesh</a:t>
            </a:r>
            <a:r>
              <a:rPr lang="en-US" dirty="0">
                <a:solidFill>
                  <a:srgbClr val="0070C0"/>
                </a:solidFill>
              </a:rPr>
              <a:t> </a:t>
            </a:r>
            <a:r>
              <a:rPr lang="en-US" dirty="0" err="1" smtClean="0">
                <a:solidFill>
                  <a:srgbClr val="0070C0"/>
                </a:solidFill>
              </a:rPr>
              <a:t>Merwade</a:t>
            </a:r>
            <a:r>
              <a:rPr lang="en-US" dirty="0" smtClean="0">
                <a:solidFill>
                  <a:srgbClr val="0070C0"/>
                </a:solidFill>
              </a:rPr>
              <a:t>, Alva </a:t>
            </a:r>
            <a:r>
              <a:rPr lang="en-US" dirty="0">
                <a:solidFill>
                  <a:srgbClr val="0070C0"/>
                </a:solidFill>
              </a:rPr>
              <a:t>Couch, Jennifer </a:t>
            </a:r>
            <a:r>
              <a:rPr lang="en-US" dirty="0" err="1">
                <a:solidFill>
                  <a:srgbClr val="0070C0"/>
                </a:solidFill>
              </a:rPr>
              <a:t>Arrigo</a:t>
            </a:r>
            <a:r>
              <a:rPr lang="en-US" dirty="0">
                <a:solidFill>
                  <a:srgbClr val="0070C0"/>
                </a:solidFill>
              </a:rPr>
              <a:t>, Rick Hooper, David Valentine, </a:t>
            </a:r>
            <a:r>
              <a:rPr lang="en-US" dirty="0" smtClean="0">
                <a:solidFill>
                  <a:srgbClr val="0070C0"/>
                </a:solidFill>
              </a:rPr>
              <a:t>David </a:t>
            </a:r>
            <a:r>
              <a:rPr lang="en-US" dirty="0" err="1" smtClean="0">
                <a:solidFill>
                  <a:srgbClr val="0070C0"/>
                </a:solidFill>
              </a:rPr>
              <a:t>Maidment</a:t>
            </a:r>
            <a:r>
              <a:rPr lang="en-US" dirty="0" smtClean="0">
                <a:solidFill>
                  <a:srgbClr val="0070C0"/>
                </a:solidFill>
              </a:rPr>
              <a:t>, </a:t>
            </a:r>
            <a:r>
              <a:rPr lang="en-US" dirty="0">
                <a:solidFill>
                  <a:srgbClr val="0070C0"/>
                </a:solidFill>
              </a:rPr>
              <a:t>Jeff Heard, </a:t>
            </a:r>
            <a:r>
              <a:rPr lang="en-US" dirty="0" err="1" smtClean="0">
                <a:solidFill>
                  <a:srgbClr val="0070C0"/>
                </a:solidFill>
              </a:rPr>
              <a:t>Pabitra</a:t>
            </a:r>
            <a:r>
              <a:rPr lang="en-US" dirty="0" smtClean="0">
                <a:solidFill>
                  <a:srgbClr val="0070C0"/>
                </a:solidFill>
              </a:rPr>
              <a:t> </a:t>
            </a:r>
            <a:r>
              <a:rPr lang="en-US" dirty="0">
                <a:solidFill>
                  <a:srgbClr val="0070C0"/>
                </a:solidFill>
              </a:rPr>
              <a:t>Dash, </a:t>
            </a:r>
            <a:r>
              <a:rPr lang="en-US" dirty="0" err="1">
                <a:solidFill>
                  <a:srgbClr val="0070C0"/>
                </a:solidFill>
              </a:rPr>
              <a:t>Tian</a:t>
            </a:r>
            <a:r>
              <a:rPr lang="en-US" dirty="0">
                <a:solidFill>
                  <a:srgbClr val="0070C0"/>
                </a:solidFill>
              </a:rPr>
              <a:t> </a:t>
            </a:r>
            <a:r>
              <a:rPr lang="en-US" dirty="0" err="1">
                <a:solidFill>
                  <a:srgbClr val="0070C0"/>
                </a:solidFill>
              </a:rPr>
              <a:t>Gan</a:t>
            </a:r>
            <a:r>
              <a:rPr lang="en-US" dirty="0">
                <a:solidFill>
                  <a:srgbClr val="0070C0"/>
                </a:solidFill>
              </a:rPr>
              <a:t>, Tony </a:t>
            </a:r>
            <a:r>
              <a:rPr lang="en-US" dirty="0" err="1">
                <a:solidFill>
                  <a:srgbClr val="0070C0"/>
                </a:solidFill>
              </a:rPr>
              <a:t>Castronova</a:t>
            </a:r>
            <a:r>
              <a:rPr lang="en-US" dirty="0">
                <a:solidFill>
                  <a:srgbClr val="0070C0"/>
                </a:solidFill>
              </a:rPr>
              <a:t>, </a:t>
            </a:r>
            <a:r>
              <a:rPr lang="en-US" dirty="0" smtClean="0">
                <a:solidFill>
                  <a:srgbClr val="0070C0"/>
                </a:solidFill>
              </a:rPr>
              <a:t>Stephen </a:t>
            </a:r>
            <a:r>
              <a:rPr lang="en-US" dirty="0">
                <a:solidFill>
                  <a:srgbClr val="0070C0"/>
                </a:solidFill>
              </a:rPr>
              <a:t>Jackson, </a:t>
            </a:r>
            <a:r>
              <a:rPr lang="en-US" dirty="0" err="1">
                <a:solidFill>
                  <a:srgbClr val="0070C0"/>
                </a:solidFill>
              </a:rPr>
              <a:t>Cuyler</a:t>
            </a:r>
            <a:r>
              <a:rPr lang="en-US" dirty="0">
                <a:solidFill>
                  <a:srgbClr val="0070C0"/>
                </a:solidFill>
              </a:rPr>
              <a:t> </a:t>
            </a:r>
            <a:r>
              <a:rPr lang="en-US" dirty="0" err="1">
                <a:solidFill>
                  <a:srgbClr val="0070C0"/>
                </a:solidFill>
              </a:rPr>
              <a:t>Frisby</a:t>
            </a:r>
            <a:r>
              <a:rPr lang="en-US" dirty="0">
                <a:solidFill>
                  <a:srgbClr val="0070C0"/>
                </a:solidFill>
              </a:rPr>
              <a:t>, Stephanie Mills, Brian </a:t>
            </a:r>
            <a:r>
              <a:rPr lang="en-US" dirty="0" smtClean="0">
                <a:solidFill>
                  <a:srgbClr val="0070C0"/>
                </a:solidFill>
              </a:rPr>
              <a:t>Miles </a:t>
            </a:r>
            <a:endParaRPr lang="en-US" dirty="0">
              <a:solidFill>
                <a:srgbClr val="0070C0"/>
              </a:solidFill>
            </a:endParaRPr>
          </a:p>
          <a:p>
            <a:pPr algn="ctr"/>
            <a:endParaRPr lang="en-US" dirty="0" smtClean="0">
              <a:solidFill>
                <a:srgbClr val="0070C0"/>
              </a:solidFill>
            </a:endParaRPr>
          </a:p>
        </p:txBody>
      </p:sp>
      <p:sp>
        <p:nvSpPr>
          <p:cNvPr id="13" name="Subtitle 10"/>
          <p:cNvSpPr txBox="1">
            <a:spLocks/>
          </p:cNvSpPr>
          <p:nvPr/>
        </p:nvSpPr>
        <p:spPr>
          <a:xfrm>
            <a:off x="1371600" y="5166271"/>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2"/>
              </a:rPr>
              <a:t>http://www.hydroshare.org</a:t>
            </a:r>
            <a:r>
              <a:rPr lang="en-US" sz="2400" dirty="0" smtClean="0"/>
              <a:t>  </a:t>
            </a:r>
          </a:p>
        </p:txBody>
      </p:sp>
      <p:pic>
        <p:nvPicPr>
          <p:cNvPr id="2051" name="Picture 3" descr="C:\Users\dtarb\Dave\Projects\CUAHSI\HydroShare\Logo\Hydrosha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1" y="5943600"/>
            <a:ext cx="3749633" cy="762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6320485" y="5943600"/>
            <a:ext cx="2719784" cy="861774"/>
            <a:chOff x="6320485" y="5943600"/>
            <a:chExt cx="2719784" cy="861774"/>
          </a:xfrm>
        </p:grpSpPr>
        <p:sp>
          <p:nvSpPr>
            <p:cNvPr id="16"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7" name="Picture 11" descr="nsf4c"/>
            <p:cNvPicPr>
              <a:picLocks noChangeAspect="1" noChangeArrowheads="1"/>
            </p:cNvPicPr>
            <p:nvPr/>
          </p:nvPicPr>
          <p:blipFill>
            <a:blip r:embed="rId4" cstate="print"/>
            <a:srcRect/>
            <a:stretch>
              <a:fillRect/>
            </a:stretch>
          </p:blipFill>
          <p:spPr bwMode="auto">
            <a:xfrm>
              <a:off x="6420813" y="6001334"/>
              <a:ext cx="803093" cy="722733"/>
            </a:xfrm>
            <a:prstGeom prst="rect">
              <a:avLst/>
            </a:prstGeom>
            <a:noFill/>
            <a:ln w="9525">
              <a:noFill/>
              <a:miter lim="800000"/>
              <a:headEnd/>
              <a:tailEnd/>
            </a:ln>
          </p:spPr>
        </p:pic>
        <p:sp>
          <p:nvSpPr>
            <p:cNvPr id="18"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600" dirty="0" smtClean="0"/>
                <a:t>OCI-1148453 </a:t>
              </a:r>
            </a:p>
            <a:p>
              <a:pPr defTabSz="4389438"/>
              <a:r>
                <a:rPr lang="en-US" sz="1600" dirty="0" smtClean="0"/>
                <a:t>OCI-1148090</a:t>
              </a:r>
            </a:p>
            <a:p>
              <a:pPr defTabSz="4389438"/>
              <a:r>
                <a:rPr lang="en-US" sz="1600" dirty="0" smtClean="0"/>
                <a:t>2012-2017</a:t>
              </a:r>
              <a:endParaRPr lang="en-US" sz="1600" dirty="0"/>
            </a:p>
          </p:txBody>
        </p:sp>
      </p:grpSp>
      <p:sp>
        <p:nvSpPr>
          <p:cNvPr id="4" name="Rectangle 3"/>
          <p:cNvSpPr/>
          <p:nvPr/>
        </p:nvSpPr>
        <p:spPr>
          <a:xfrm>
            <a:off x="1438135" y="4572000"/>
            <a:ext cx="6267731" cy="369332"/>
          </a:xfrm>
          <a:prstGeom prst="rect">
            <a:avLst/>
          </a:prstGeom>
        </p:spPr>
        <p:txBody>
          <a:bodyPr wrap="square">
            <a:spAutoFit/>
          </a:bodyPr>
          <a:lstStyle/>
          <a:p>
            <a:pPr algn="ctr"/>
            <a:r>
              <a:rPr lang="en-US" dirty="0" smtClean="0"/>
              <a:t>USU, RENCI, BYU, UNC, UVA, CUAHSI, Tufts, Texas, Purdue, SDSC</a:t>
            </a:r>
            <a:endParaRPr lang="en-US" dirty="0"/>
          </a:p>
        </p:txBody>
      </p:sp>
    </p:spTree>
    <p:extLst>
      <p:ext uri="{BB962C8B-B14F-4D97-AF65-F5344CB8AC3E}">
        <p14:creationId xmlns:p14="http://schemas.microsoft.com/office/powerpoint/2010/main" val="70366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984" y="195971"/>
            <a:ext cx="7831878" cy="954107"/>
          </a:xfrm>
          <a:prstGeom prst="rect">
            <a:avLst/>
          </a:prstGeom>
          <a:noFill/>
        </p:spPr>
        <p:txBody>
          <a:bodyPr wrap="square" rtlCol="0">
            <a:spAutoFit/>
          </a:bodyPr>
          <a:lstStyle/>
          <a:p>
            <a:r>
              <a:rPr lang="en-US" sz="2800" dirty="0" smtClean="0"/>
              <a:t>Can we deliver GIS functionality in general, and TauDEM specifically, as a service over the web</a:t>
            </a:r>
          </a:p>
        </p:txBody>
      </p:sp>
      <p:sp>
        <p:nvSpPr>
          <p:cNvPr id="5" name="Line 129"/>
          <p:cNvSpPr>
            <a:spLocks noChangeShapeType="1"/>
          </p:cNvSpPr>
          <p:nvPr/>
        </p:nvSpPr>
        <p:spPr bwMode="auto">
          <a:xfrm rot="10800000">
            <a:off x="2395838" y="254089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64844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30235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a:defRPr/>
            </a:pPr>
            <a:endParaRPr lang="en-US" dirty="0">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639041"/>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3927509"/>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648441"/>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2884853"/>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1799943"/>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266647"/>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202791"/>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4920527"/>
            <a:ext cx="981075" cy="498475"/>
          </a:xfrm>
          <a:prstGeom prst="rect">
            <a:avLst/>
          </a:prstGeom>
          <a:noFill/>
          <a:ln w="9525">
            <a:noFill/>
            <a:miter lim="800000"/>
            <a:headEnd/>
            <a:tailEnd/>
          </a:ln>
        </p:spPr>
      </p:pic>
      <p:sp>
        <p:nvSpPr>
          <p:cNvPr id="18" name="TextBox 17"/>
          <p:cNvSpPr txBox="1"/>
          <p:nvPr/>
        </p:nvSpPr>
        <p:spPr>
          <a:xfrm>
            <a:off x="868390" y="2751563"/>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Data Sources</a:t>
            </a:r>
            <a:endParaRPr lang="en-US" dirty="0"/>
          </a:p>
        </p:txBody>
      </p:sp>
      <p:sp>
        <p:nvSpPr>
          <p:cNvPr id="20" name="TextBox 19"/>
          <p:cNvSpPr txBox="1"/>
          <p:nvPr/>
        </p:nvSpPr>
        <p:spPr>
          <a:xfrm>
            <a:off x="254420" y="5574038"/>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Functions and Tools</a:t>
            </a:r>
            <a:endParaRPr lang="en-US" dirty="0"/>
          </a:p>
        </p:txBody>
      </p:sp>
      <p:pic>
        <p:nvPicPr>
          <p:cNvPr id="21" name="Picture 47" descr="MapTeble"/>
          <p:cNvPicPr>
            <a:picLocks noChangeAspect="1" noChangeArrowheads="1"/>
          </p:cNvPicPr>
          <p:nvPr/>
        </p:nvPicPr>
        <p:blipFill>
          <a:blip r:embed="rId11"/>
          <a:srcRect/>
          <a:stretch>
            <a:fillRect/>
          </a:stretch>
        </p:blipFill>
        <p:spPr bwMode="auto">
          <a:xfrm>
            <a:off x="7385481" y="5000898"/>
            <a:ext cx="1027112" cy="963612"/>
          </a:xfrm>
          <a:prstGeom prst="rect">
            <a:avLst/>
          </a:prstGeom>
          <a:noFill/>
          <a:ln w="9525">
            <a:noFill/>
            <a:miter lim="800000"/>
            <a:headEnd/>
            <a:tailEnd/>
          </a:ln>
        </p:spPr>
      </p:pic>
      <p:sp>
        <p:nvSpPr>
          <p:cNvPr id="22" name="TextBox 21"/>
          <p:cNvSpPr txBox="1"/>
          <p:nvPr/>
        </p:nvSpPr>
        <p:spPr>
          <a:xfrm>
            <a:off x="2311820" y="4646422"/>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Server</a:t>
            </a:r>
            <a:endParaRPr lang="en-US" dirty="0"/>
          </a:p>
        </p:txBody>
      </p:sp>
      <p:sp>
        <p:nvSpPr>
          <p:cNvPr id="23" name="TextBox 22"/>
          <p:cNvSpPr txBox="1"/>
          <p:nvPr/>
        </p:nvSpPr>
        <p:spPr>
          <a:xfrm>
            <a:off x="4277517" y="551023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Software as a Service</a:t>
            </a:r>
            <a:endParaRPr lang="en-US" dirty="0"/>
          </a:p>
        </p:txBody>
      </p:sp>
      <p:pic>
        <p:nvPicPr>
          <p:cNvPr id="24" name="Picture 39" descr="arrowcurveupright.png"/>
          <p:cNvPicPr>
            <a:picLocks noChangeAspect="1"/>
          </p:cNvPicPr>
          <p:nvPr/>
        </p:nvPicPr>
        <p:blipFill>
          <a:blip r:embed="rId12"/>
          <a:srcRect/>
          <a:stretch>
            <a:fillRect/>
          </a:stretch>
        </p:blipFill>
        <p:spPr bwMode="auto">
          <a:xfrm rot="1021216" flipV="1">
            <a:off x="4207501" y="3508345"/>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030235"/>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4921004"/>
            <a:ext cx="803275" cy="425450"/>
          </a:xfrm>
          <a:prstGeom prst="rect">
            <a:avLst/>
          </a:prstGeom>
          <a:noFill/>
          <a:ln w="9525">
            <a:noFill/>
            <a:miter lim="800000"/>
            <a:headEnd/>
            <a:tailEnd/>
          </a:ln>
        </p:spPr>
      </p:pic>
      <p:sp>
        <p:nvSpPr>
          <p:cNvPr id="27" name="TextBox 26"/>
          <p:cNvSpPr txBox="1"/>
          <p:nvPr/>
        </p:nvSpPr>
        <p:spPr>
          <a:xfrm>
            <a:off x="6415273" y="5938927"/>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Users</a:t>
            </a:r>
            <a:endParaRPr lang="en-US" dirty="0"/>
          </a:p>
        </p:txBody>
      </p:sp>
      <p:sp>
        <p:nvSpPr>
          <p:cNvPr id="2" name="TextBox 1"/>
          <p:cNvSpPr txBox="1"/>
          <p:nvPr/>
        </p:nvSpPr>
        <p:spPr>
          <a:xfrm>
            <a:off x="-15400" y="6475752"/>
            <a:ext cx="3199402" cy="369332"/>
          </a:xfrm>
          <a:prstGeom prst="rect">
            <a:avLst/>
          </a:prstGeom>
          <a:noFill/>
        </p:spPr>
        <p:txBody>
          <a:bodyPr wrap="none" rtlCol="0">
            <a:spAutoFit/>
          </a:bodyPr>
          <a:lstStyle/>
          <a:p>
            <a:r>
              <a:rPr lang="en-US" dirty="0" smtClean="0">
                <a:solidFill>
                  <a:schemeClr val="bg1">
                    <a:lumMod val="50000"/>
                  </a:schemeClr>
                </a:solidFill>
              </a:rPr>
              <a:t>Based on slide from Norm Jones</a:t>
            </a:r>
            <a:endParaRPr lang="en-US" dirty="0">
              <a:solidFill>
                <a:schemeClr val="bg1">
                  <a:lumMod val="50000"/>
                </a:schemeClr>
              </a:solidFill>
            </a:endParaRPr>
          </a:p>
        </p:txBody>
      </p:sp>
    </p:spTree>
    <p:extLst>
      <p:ext uri="{BB962C8B-B14F-4D97-AF65-F5344CB8AC3E}">
        <p14:creationId xmlns:p14="http://schemas.microsoft.com/office/powerpoint/2010/main" val="16559933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Tree>
    <p:extLst>
      <p:ext uri="{BB962C8B-B14F-4D97-AF65-F5344CB8AC3E}">
        <p14:creationId xmlns:p14="http://schemas.microsoft.com/office/powerpoint/2010/main" val="413324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r>
              <a:rPr lang="en-US" sz="2400" dirty="0" smtClean="0"/>
              <a:t>The wizard configures the sequence of functions to run to get the result</a:t>
            </a:r>
            <a:endParaRPr lang="en-US" sz="2400" dirty="0"/>
          </a:p>
        </p:txBody>
      </p:sp>
    </p:spTree>
    <p:extLst>
      <p:ext uri="{BB962C8B-B14F-4D97-AF65-F5344CB8AC3E}">
        <p14:creationId xmlns:p14="http://schemas.microsoft.com/office/powerpoint/2010/main" val="2902034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0591" b="21525"/>
          <a:stretch/>
        </p:blipFill>
        <p:spPr>
          <a:xfrm>
            <a:off x="1045476" y="4062337"/>
            <a:ext cx="4314825" cy="449701"/>
          </a:xfrm>
          <a:prstGeom prst="rect">
            <a:avLst/>
          </a:prstGeom>
        </p:spPr>
      </p:pic>
      <p:sp>
        <p:nvSpPr>
          <p:cNvPr id="2" name="Title 1"/>
          <p:cNvSpPr>
            <a:spLocks noGrp="1"/>
          </p:cNvSpPr>
          <p:nvPr>
            <p:ph type="title"/>
          </p:nvPr>
        </p:nvSpPr>
        <p:spPr/>
        <p:txBody>
          <a:bodyPr>
            <a:normAutofit fontScale="90000"/>
          </a:bodyPr>
          <a:lstStyle/>
          <a:p>
            <a:r>
              <a:rPr lang="en-US" dirty="0" smtClean="0"/>
              <a:t>The job progresses through the system</a:t>
            </a:r>
            <a:endParaRPr lang="en-US" dirty="0"/>
          </a:p>
        </p:txBody>
      </p:sp>
      <p:pic>
        <p:nvPicPr>
          <p:cNvPr id="4" name="Picture 3"/>
          <p:cNvPicPr>
            <a:picLocks noChangeAspect="1"/>
          </p:cNvPicPr>
          <p:nvPr/>
        </p:nvPicPr>
        <p:blipFill rotWithShape="1">
          <a:blip r:embed="rId3"/>
          <a:srcRect b="20916"/>
          <a:stretch/>
        </p:blipFill>
        <p:spPr>
          <a:xfrm>
            <a:off x="1086780" y="2028507"/>
            <a:ext cx="4343400" cy="2033826"/>
          </a:xfrm>
          <a:prstGeom prst="rect">
            <a:avLst/>
          </a:prstGeom>
        </p:spPr>
      </p:pic>
      <p:sp>
        <p:nvSpPr>
          <p:cNvPr id="6" name="TextBox 5"/>
          <p:cNvSpPr txBox="1"/>
          <p:nvPr/>
        </p:nvSpPr>
        <p:spPr>
          <a:xfrm>
            <a:off x="5919800" y="3622354"/>
            <a:ext cx="1946495" cy="369332"/>
          </a:xfrm>
          <a:prstGeom prst="rect">
            <a:avLst/>
          </a:prstGeom>
          <a:noFill/>
        </p:spPr>
        <p:txBody>
          <a:bodyPr wrap="none" rtlCol="0">
            <a:spAutoFit/>
          </a:bodyPr>
          <a:lstStyle/>
          <a:p>
            <a:r>
              <a:rPr lang="en-US" dirty="0" smtClean="0"/>
              <a:t>Analysis submitted</a:t>
            </a:r>
            <a:endParaRPr lang="en-US" dirty="0"/>
          </a:p>
        </p:txBody>
      </p:sp>
      <p:sp>
        <p:nvSpPr>
          <p:cNvPr id="7" name="TextBox 6"/>
          <p:cNvSpPr txBox="1"/>
          <p:nvPr/>
        </p:nvSpPr>
        <p:spPr>
          <a:xfrm>
            <a:off x="5919800" y="4100992"/>
            <a:ext cx="1719830" cy="369332"/>
          </a:xfrm>
          <a:prstGeom prst="rect">
            <a:avLst/>
          </a:prstGeom>
          <a:noFill/>
        </p:spPr>
        <p:txBody>
          <a:bodyPr wrap="none" rtlCol="0">
            <a:spAutoFit/>
          </a:bodyPr>
          <a:lstStyle/>
          <a:p>
            <a:r>
              <a:rPr lang="en-US" dirty="0" smtClean="0"/>
              <a:t>Analysis running</a:t>
            </a:r>
            <a:endParaRPr lang="en-US" dirty="0"/>
          </a:p>
        </p:txBody>
      </p:sp>
      <p:cxnSp>
        <p:nvCxnSpPr>
          <p:cNvPr id="12" name="Straight Arrow Connector 11"/>
          <p:cNvCxnSpPr>
            <a:stCxn id="6" idx="1"/>
          </p:cNvCxnSpPr>
          <p:nvPr/>
        </p:nvCxnSpPr>
        <p:spPr>
          <a:xfrm flipH="1">
            <a:off x="5259038" y="380702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65967"/>
          <a:stretch/>
        </p:blipFill>
        <p:spPr>
          <a:xfrm>
            <a:off x="1045476" y="4528652"/>
            <a:ext cx="4357688" cy="1016258"/>
          </a:xfrm>
          <a:prstGeom prst="rect">
            <a:avLst/>
          </a:prstGeom>
        </p:spPr>
      </p:pic>
      <p:sp>
        <p:nvSpPr>
          <p:cNvPr id="15" name="TextBox 14"/>
          <p:cNvSpPr txBox="1"/>
          <p:nvPr/>
        </p:nvSpPr>
        <p:spPr>
          <a:xfrm>
            <a:off x="5919800" y="4579630"/>
            <a:ext cx="2083647" cy="369332"/>
          </a:xfrm>
          <a:prstGeom prst="rect">
            <a:avLst/>
          </a:prstGeom>
          <a:noFill/>
        </p:spPr>
        <p:txBody>
          <a:bodyPr wrap="none" rtlCol="0">
            <a:spAutoFit/>
          </a:bodyPr>
          <a:lstStyle/>
          <a:p>
            <a:r>
              <a:rPr lang="en-US" dirty="0" smtClean="0"/>
              <a:t>Results data created</a:t>
            </a:r>
            <a:endParaRPr lang="en-US" dirty="0"/>
          </a:p>
        </p:txBody>
      </p:sp>
      <p:sp>
        <p:nvSpPr>
          <p:cNvPr id="8" name="TextBox 7"/>
          <p:cNvSpPr txBox="1"/>
          <p:nvPr/>
        </p:nvSpPr>
        <p:spPr>
          <a:xfrm>
            <a:off x="5919800" y="5058269"/>
            <a:ext cx="1478225" cy="369332"/>
          </a:xfrm>
          <a:prstGeom prst="rect">
            <a:avLst/>
          </a:prstGeom>
          <a:noFill/>
        </p:spPr>
        <p:txBody>
          <a:bodyPr wrap="none" rtlCol="0">
            <a:spAutoFit/>
          </a:bodyPr>
          <a:lstStyle/>
          <a:p>
            <a:r>
              <a:rPr lang="en-US" dirty="0" smtClean="0"/>
              <a:t>Results Ready</a:t>
            </a:r>
            <a:endParaRPr lang="en-US" dirty="0"/>
          </a:p>
        </p:txBody>
      </p:sp>
      <p:cxnSp>
        <p:nvCxnSpPr>
          <p:cNvPr id="16" name="Straight Arrow Connector 15"/>
          <p:cNvCxnSpPr/>
          <p:nvPr/>
        </p:nvCxnSpPr>
        <p:spPr>
          <a:xfrm flipH="1">
            <a:off x="5259038" y="435279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59038" y="4797895"/>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9038" y="5276533"/>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031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195198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grpSp>
        <p:nvGrpSpPr>
          <p:cNvPr id="12" name="Group 4"/>
          <p:cNvGrpSpPr>
            <a:grpSpLocks/>
          </p:cNvGrpSpPr>
          <p:nvPr/>
        </p:nvGrpSpPr>
        <p:grpSpPr bwMode="auto">
          <a:xfrm>
            <a:off x="152400" y="5861647"/>
            <a:ext cx="2263140" cy="907934"/>
            <a:chOff x="6461125" y="5759450"/>
            <a:chExt cx="2682875" cy="1076325"/>
          </a:xfrm>
        </p:grpSpPr>
        <p:sp>
          <p:nvSpPr>
            <p:cNvPr id="13" name="Rectangle 12"/>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solidFill>
                  <a:prstClr val="black"/>
                </a:solidFill>
              </a:endParaRPr>
            </a:p>
          </p:txBody>
        </p:sp>
        <p:pic>
          <p:nvPicPr>
            <p:cNvPr id="14" name="Picture 13" descr="nsf4c"/>
            <p:cNvPicPr>
              <a:picLocks noChangeAspect="1" noChangeArrowheads="1"/>
            </p:cNvPicPr>
            <p:nvPr/>
          </p:nvPicPr>
          <p:blipFill>
            <a:blip r:embed="rId6" cstate="print"/>
            <a:srcRect/>
            <a:stretch>
              <a:fillRect/>
            </a:stretch>
          </p:blipFill>
          <p:spPr bwMode="auto">
            <a:xfrm>
              <a:off x="6484938" y="5827713"/>
              <a:ext cx="995362" cy="966787"/>
            </a:xfrm>
            <a:prstGeom prst="rect">
              <a:avLst/>
            </a:prstGeom>
            <a:noFill/>
            <a:ln w="9525">
              <a:noFill/>
              <a:miter lim="800000"/>
              <a:headEnd/>
              <a:tailEnd/>
            </a:ln>
          </p:spPr>
        </p:pic>
        <p:sp>
          <p:nvSpPr>
            <p:cNvPr id="15"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solidFill>
                    <a:prstClr val="black"/>
                  </a:solidFill>
                </a:rPr>
                <a:t>Support</a:t>
              </a:r>
            </a:p>
            <a:p>
              <a:pPr defTabSz="4389438"/>
              <a:r>
                <a:rPr lang="en-US" sz="1600" dirty="0">
                  <a:solidFill>
                    <a:prstClr val="black"/>
                  </a:solidFill>
                </a:rPr>
                <a:t>EAR </a:t>
              </a:r>
              <a:r>
                <a:rPr lang="en-US" sz="1600" dirty="0" smtClean="0">
                  <a:solidFill>
                    <a:prstClr val="black"/>
                  </a:solidFill>
                </a:rPr>
                <a:t>0753521</a:t>
              </a:r>
              <a:endParaRPr lang="en-US" sz="1600" dirty="0">
                <a:solidFill>
                  <a:prstClr val="black"/>
                </a:solidFill>
              </a:endParaRPr>
            </a:p>
          </p:txBody>
        </p:sp>
      </p:grpSp>
      <p:sp>
        <p:nvSpPr>
          <p:cNvPr id="16" name="Text Box 3"/>
          <p:cNvSpPr txBox="1">
            <a:spLocks noChangeArrowheads="1"/>
          </p:cNvSpPr>
          <p:nvPr/>
        </p:nvSpPr>
        <p:spPr bwMode="auto">
          <a:xfrm>
            <a:off x="457200" y="2017216"/>
            <a:ext cx="411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indent="346075" eaLnBrk="1" hangingPunct="1"/>
            <a:r>
              <a:rPr lang="en-US" sz="2400" dirty="0" smtClean="0">
                <a:solidFill>
                  <a:srgbClr val="000000"/>
                </a:solidFill>
              </a:rPr>
              <a:t>(</a:t>
            </a:r>
            <a:r>
              <a:rPr lang="en-US" sz="2400" dirty="0">
                <a:solidFill>
                  <a:srgbClr val="000000"/>
                </a:solidFill>
              </a:rPr>
              <a:t>as of January 2013</a:t>
            </a:r>
            <a:r>
              <a:rPr lang="en-US" sz="2400" dirty="0" smtClean="0">
                <a:solidFill>
                  <a:srgbClr val="000000"/>
                </a:solidFill>
              </a:rPr>
              <a:t>)</a:t>
            </a:r>
          </a:p>
          <a:p>
            <a:pPr marL="342900" indent="-342900" eaLnBrk="1" hangingPunct="1">
              <a:buFont typeface="Arial" pitchFamily="34" charset="0"/>
              <a:buChar char="•"/>
            </a:pPr>
            <a:r>
              <a:rPr lang="en-US" sz="2400" dirty="0" smtClean="0">
                <a:solidFill>
                  <a:srgbClr val="000000"/>
                </a:solidFill>
              </a:rPr>
              <a:t>109 </a:t>
            </a:r>
            <a:r>
              <a:rPr lang="en-US" sz="2400" dirty="0">
                <a:solidFill>
                  <a:srgbClr val="000000"/>
                </a:solidFill>
              </a:rPr>
              <a:t>US University members</a:t>
            </a:r>
          </a:p>
          <a:p>
            <a:pPr marL="342900" indent="-342900" eaLnBrk="1" hangingPunct="1">
              <a:buFont typeface="Arial" pitchFamily="34" charset="0"/>
              <a:buChar char="•"/>
            </a:pPr>
            <a:r>
              <a:rPr lang="en-US" sz="2400" dirty="0" smtClean="0">
                <a:solidFill>
                  <a:srgbClr val="000000"/>
                </a:solidFill>
              </a:rPr>
              <a:t>7 affiliate </a:t>
            </a:r>
            <a:r>
              <a:rPr lang="en-US" sz="2400" dirty="0">
                <a:solidFill>
                  <a:srgbClr val="000000"/>
                </a:solidFill>
              </a:rPr>
              <a:t>members</a:t>
            </a:r>
          </a:p>
          <a:p>
            <a:pPr marL="342900" indent="-342900" eaLnBrk="1" hangingPunct="1">
              <a:buFont typeface="Arial" pitchFamily="34" charset="0"/>
              <a:buChar char="•"/>
            </a:pPr>
            <a:r>
              <a:rPr lang="en-US" sz="2400" dirty="0" smtClean="0">
                <a:solidFill>
                  <a:srgbClr val="000000"/>
                </a:solidFill>
              </a:rPr>
              <a:t>20 </a:t>
            </a:r>
            <a:r>
              <a:rPr lang="en-US" sz="2400" dirty="0">
                <a:solidFill>
                  <a:srgbClr val="000000"/>
                </a:solidFill>
              </a:rPr>
              <a:t>International affiliate </a:t>
            </a:r>
            <a:r>
              <a:rPr lang="en-US" sz="2400" dirty="0" smtClean="0">
                <a:solidFill>
                  <a:srgbClr val="000000"/>
                </a:solidFill>
              </a:rPr>
              <a:t>members</a:t>
            </a:r>
          </a:p>
          <a:p>
            <a:pPr marL="342900" indent="-342900" eaLnBrk="1" hangingPunct="1">
              <a:buFont typeface="Arial" pitchFamily="34" charset="0"/>
              <a:buChar char="•"/>
            </a:pPr>
            <a:r>
              <a:rPr lang="en-US" sz="2400" dirty="0" smtClean="0">
                <a:solidFill>
                  <a:srgbClr val="000000"/>
                </a:solidFill>
              </a:rPr>
              <a:t>3 corporate members</a:t>
            </a:r>
            <a:r>
              <a:rPr lang="en-US" sz="2400" dirty="0">
                <a:solidFill>
                  <a:srgbClr val="000000"/>
                </a:solidFill>
              </a:rPr>
              <a:t> </a:t>
            </a:r>
            <a:endParaRPr lang="en-US" sz="2400" dirty="0" smtClean="0">
              <a:solidFill>
                <a:srgbClr val="000000"/>
              </a:solidFill>
            </a:endParaRPr>
          </a:p>
          <a:p>
            <a:pPr marL="0" indent="339725" eaLnBrk="1" hangingPunct="1"/>
            <a:endParaRPr lang="en-US" sz="2400" dirty="0" smtClean="0">
              <a:solidFill>
                <a:srgbClr val="000000"/>
              </a:solidFill>
            </a:endParaRPr>
          </a:p>
          <a:p>
            <a:pPr marL="342900" indent="-342900" eaLnBrk="1" hangingPunct="1">
              <a:buFont typeface="Arial" pitchFamily="34" charset="0"/>
              <a:buChar char="•"/>
            </a:pPr>
            <a:r>
              <a:rPr lang="en-US" sz="2400" dirty="0" smtClean="0">
                <a:solidFill>
                  <a:srgbClr val="000000"/>
                </a:solidFill>
              </a:rPr>
              <a:t>provides  </a:t>
            </a:r>
            <a:r>
              <a:rPr lang="en-US" sz="2400" dirty="0">
                <a:solidFill>
                  <a:srgbClr val="000000"/>
                </a:solidFill>
              </a:rPr>
              <a:t>community and research support services to advance water research</a:t>
            </a:r>
            <a:endParaRPr lang="en-US" sz="2400" dirty="0" smtClean="0">
              <a:solidFill>
                <a:srgbClr val="000000"/>
              </a:solidFill>
            </a:endParaRPr>
          </a:p>
          <a:p>
            <a:pPr eaLnBrk="1" hangingPunct="1"/>
            <a:endParaRPr lang="en-US" sz="2400" dirty="0">
              <a:solidFill>
                <a:srgbClr val="000000"/>
              </a:solidFill>
            </a:endParaRPr>
          </a:p>
        </p:txBody>
      </p:sp>
    </p:spTree>
    <p:extLst>
      <p:ext uri="{BB962C8B-B14F-4D97-AF65-F5344CB8AC3E}">
        <p14:creationId xmlns:p14="http://schemas.microsoft.com/office/powerpoint/2010/main" val="48921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2953188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95"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249908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38450" y="122238"/>
            <a:ext cx="46482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dirty="0" smtClean="0">
                <a:solidFill>
                  <a:srgbClr val="000000"/>
                </a:solidFill>
                <a:latin typeface="Calibri" pitchFamily="34" charset="0"/>
              </a:rPr>
              <a:t>What CUAHSI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63353" y="6502423"/>
            <a:ext cx="4033796" cy="33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dirty="0" smtClean="0">
                <a:solidFill>
                  <a:srgbClr val="000000"/>
                </a:solidFill>
                <a:latin typeface="Calibri" pitchFamily="34" charset="0"/>
                <a:ea typeface="Arial Unicode MS" pitchFamily="34" charset="-128"/>
                <a:cs typeface="Arial Unicode MS" pitchFamily="34" charset="-128"/>
              </a:rPr>
              <a:t>Slide: Michael </a:t>
            </a:r>
            <a:r>
              <a:rPr lang="en-US" sz="1600" dirty="0" err="1" smtClean="0">
                <a:solidFill>
                  <a:srgbClr val="000000"/>
                </a:solidFill>
                <a:latin typeface="Calibri" pitchFamily="34" charset="0"/>
                <a:ea typeface="Arial Unicode MS" pitchFamily="34" charset="-128"/>
                <a:cs typeface="Arial Unicode MS" pitchFamily="34" charset="-128"/>
              </a:rPr>
              <a:t>Piasecki</a:t>
            </a:r>
            <a:r>
              <a:rPr lang="en-US" sz="1600" dirty="0" smtClean="0">
                <a:solidFill>
                  <a:srgbClr val="000000"/>
                </a:solidFill>
                <a:latin typeface="Calibri" pitchFamily="34" charset="0"/>
                <a:ea typeface="Arial Unicode MS" pitchFamily="34" charset="-128"/>
                <a:cs typeface="Arial Unicode MS" pitchFamily="34" charset="-128"/>
              </a:rPr>
              <a:t>, Drexel University</a:t>
            </a:r>
          </a:p>
        </p:txBody>
      </p:sp>
    </p:spTree>
    <p:extLst>
      <p:ext uri="{BB962C8B-B14F-4D97-AF65-F5344CB8AC3E}">
        <p14:creationId xmlns:p14="http://schemas.microsoft.com/office/powerpoint/2010/main" val="528091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2788" y="1556498"/>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23" y="3963920"/>
            <a:ext cx="3938423" cy="251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bwMode="auto">
          <a:xfrm>
            <a:off x="3318193" y="2133600"/>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a:t>
            </a:r>
            <a:r>
              <a:rPr lang="en-US" sz="2000" kern="0" dirty="0" smtClean="0"/>
              <a:t>Integration</a:t>
            </a:r>
            <a:endParaRPr lang="en-US" sz="2000" kern="0" dirty="0"/>
          </a:p>
        </p:txBody>
      </p:sp>
      <p:sp>
        <p:nvSpPr>
          <p:cNvPr id="62" name="Rectangle 61"/>
          <p:cNvSpPr/>
          <p:nvPr/>
        </p:nvSpPr>
        <p:spPr bwMode="auto">
          <a:xfrm>
            <a:off x="738505" y="4854573"/>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a:t>
            </a:r>
            <a:r>
              <a:rPr lang="en-US" sz="2000" kern="0" dirty="0" smtClean="0"/>
              <a:t>Publication</a:t>
            </a:r>
            <a:endParaRPr lang="en-US" sz="2000" kern="0" dirty="0"/>
          </a:p>
        </p:txBody>
      </p:sp>
      <p:sp>
        <p:nvSpPr>
          <p:cNvPr id="63" name="Rectangle 62"/>
          <p:cNvSpPr/>
          <p:nvPr/>
        </p:nvSpPr>
        <p:spPr bwMode="auto">
          <a:xfrm>
            <a:off x="6416993" y="4848223"/>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t>
            </a:r>
            <a:r>
              <a:rPr lang="en-US" sz="2000" kern="0" dirty="0" smtClean="0"/>
              <a:t> Analysis and Synthesis</a:t>
            </a:r>
            <a:endParaRPr lang="en-US" sz="2000" kern="0" dirty="0"/>
          </a:p>
        </p:txBody>
      </p:sp>
      <p:cxnSp>
        <p:nvCxnSpPr>
          <p:cNvPr id="34824" name="Straight Arrow Connector 63"/>
          <p:cNvCxnSpPr>
            <a:cxnSpLocks noChangeShapeType="1"/>
            <a:stCxn id="72" idx="0"/>
            <a:endCxn id="61" idx="2"/>
          </p:cNvCxnSpPr>
          <p:nvPr/>
        </p:nvCxnSpPr>
        <p:spPr bwMode="auto">
          <a:xfrm flipV="1">
            <a:off x="1776730" y="3049588"/>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3049588"/>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5305423"/>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2130821"/>
            <a:ext cx="2280759" cy="400110"/>
          </a:xfrm>
          <a:prstGeom prst="rect">
            <a:avLst/>
          </a:prstGeom>
          <a:noFill/>
          <a:ln w="9525">
            <a:noFill/>
            <a:miter lim="800000"/>
            <a:headEnd/>
            <a:tailEnd/>
          </a:ln>
        </p:spPr>
        <p:txBody>
          <a:bodyPr wrap="square">
            <a:spAutoFit/>
          </a:bodyPr>
          <a:lstStyle/>
          <a:p>
            <a:pPr algn="ctr">
              <a:defRPr/>
            </a:pPr>
            <a:r>
              <a:rPr lang="en-US" sz="2000" b="1" kern="0" dirty="0" err="1" smtClean="0">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6432868" y="4837111"/>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738505" y="4837111"/>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Hydrologic Information System: A </a:t>
            </a:r>
            <a:br>
              <a:rPr lang="en-US" sz="3600" dirty="0" smtClean="0"/>
            </a:br>
            <a:r>
              <a:rPr lang="en-US" sz="3600" dirty="0" smtClean="0"/>
              <a:t>Services-Oriented Architecture Based System for Sharing Hydrologic Data</a:t>
            </a:r>
            <a:endParaRPr lang="en-US" sz="3600" dirty="0"/>
          </a:p>
        </p:txBody>
      </p:sp>
      <p:sp>
        <p:nvSpPr>
          <p:cNvPr id="21" name="TextBox 15"/>
          <p:cNvSpPr txBox="1">
            <a:spLocks noChangeArrowheads="1"/>
          </p:cNvSpPr>
          <p:nvPr/>
        </p:nvSpPr>
        <p:spPr bwMode="auto">
          <a:xfrm>
            <a:off x="3200400" y="4876800"/>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1589299" y="3694703"/>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5184901" y="3678241"/>
            <a:ext cx="2146678" cy="461665"/>
          </a:xfrm>
          <a:prstGeom prst="rect">
            <a:avLst/>
          </a:prstGeom>
          <a:noFill/>
          <a:ln w="9525">
            <a:noFill/>
            <a:miter lim="800000"/>
            <a:headEnd/>
            <a:tailEnd/>
          </a:ln>
        </p:spPr>
        <p:txBody>
          <a:bodyPr wrap="none">
            <a:spAutoFit/>
          </a:bodyPr>
          <a:lstStyle/>
          <a:p>
            <a:r>
              <a:rPr lang="en-US" sz="2400" b="1" dirty="0" smtClean="0">
                <a:solidFill>
                  <a:srgbClr val="000000"/>
                </a:solidFill>
              </a:rPr>
              <a:t>Search Services</a:t>
            </a:r>
            <a:endParaRPr lang="en-US" sz="2400" b="1" dirty="0">
              <a:solidFill>
                <a:srgbClr val="000000"/>
              </a:solidFill>
            </a:endParaRPr>
          </a:p>
        </p:txBody>
      </p:sp>
      <p:sp>
        <p:nvSpPr>
          <p:cNvPr id="24" name="Oval 23"/>
          <p:cNvSpPr/>
          <p:nvPr/>
        </p:nvSpPr>
        <p:spPr>
          <a:xfrm>
            <a:off x="3583577" y="3741958"/>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smtClean="0">
                <a:solidFill>
                  <a:schemeClr val="tx1"/>
                </a:solidFill>
              </a:rPr>
              <a:t>WaterML</a:t>
            </a:r>
            <a:r>
              <a:rPr lang="en-US" sz="2000" kern="0" dirty="0" smtClean="0">
                <a:solidFill>
                  <a:schemeClr val="tx1"/>
                </a:solidFill>
              </a:rPr>
              <a:t>, Other OGC Standards</a:t>
            </a:r>
            <a:endParaRPr lang="en-US" sz="2000" kern="0" dirty="0">
              <a:solidFill>
                <a:schemeClr val="tx1"/>
              </a:solidFill>
            </a:endParaRP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88810" y="5768973"/>
            <a:ext cx="929640" cy="1021080"/>
          </a:xfrm>
          <a:prstGeom prst="rect">
            <a:avLst/>
          </a:prstGeom>
          <a:noFill/>
          <a:ln w="9525">
            <a:noFill/>
            <a:miter lim="800000"/>
            <a:headEnd/>
            <a:tailEnd/>
          </a:ln>
        </p:spPr>
      </p:pic>
    </p:spTree>
    <p:extLst>
      <p:ext uri="{BB962C8B-B14F-4D97-AF65-F5344CB8AC3E}">
        <p14:creationId xmlns:p14="http://schemas.microsoft.com/office/powerpoint/2010/main" val="3908968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5400" dirty="0" smtClean="0"/>
              <a:t>Research </a:t>
            </a:r>
            <a:r>
              <a:rPr lang="en-US" sz="5400" dirty="0"/>
              <a:t>A</a:t>
            </a:r>
            <a:r>
              <a:rPr lang="en-US" sz="5400" dirty="0" smtClean="0"/>
              <a:t>reas</a:t>
            </a:r>
            <a:endParaRPr lang="en-US" sz="5400" dirty="0"/>
          </a:p>
        </p:txBody>
      </p:sp>
      <p:sp>
        <p:nvSpPr>
          <p:cNvPr id="3" name="Content Placeholder 2"/>
          <p:cNvSpPr>
            <a:spLocks noGrp="1"/>
          </p:cNvSpPr>
          <p:nvPr>
            <p:ph idx="1"/>
          </p:nvPr>
        </p:nvSpPr>
        <p:spPr>
          <a:xfrm>
            <a:off x="150021" y="863933"/>
            <a:ext cx="4571999" cy="4525963"/>
          </a:xfrm>
        </p:spPr>
        <p:txBody>
          <a:bodyPr>
            <a:normAutofit lnSpcReduction="10000"/>
          </a:bodyPr>
          <a:lstStyle/>
          <a:p>
            <a:pPr>
              <a:buClr>
                <a:schemeClr val="tx1"/>
              </a:buClr>
            </a:pPr>
            <a:r>
              <a:rPr lang="en-US" sz="2400" dirty="0" smtClean="0"/>
              <a:t>Hydrologic </a:t>
            </a:r>
            <a:r>
              <a:rPr lang="en-US" sz="2400" dirty="0"/>
              <a:t>Information Systems</a:t>
            </a:r>
          </a:p>
          <a:p>
            <a:pPr>
              <a:buClr>
                <a:schemeClr val="tx1"/>
              </a:buClr>
            </a:pPr>
            <a:r>
              <a:rPr lang="en-US" sz="2400" dirty="0" smtClean="0"/>
              <a:t>Digital Elevation Model Terrain Analysis</a:t>
            </a:r>
          </a:p>
          <a:p>
            <a:pPr>
              <a:buClr>
                <a:schemeClr val="tx1"/>
              </a:buClr>
            </a:pPr>
            <a:r>
              <a:rPr lang="en-US" sz="2400" dirty="0" smtClean="0"/>
              <a:t>Hydrology and Geomorphology</a:t>
            </a:r>
          </a:p>
          <a:p>
            <a:pPr>
              <a:buClr>
                <a:schemeClr val="tx1"/>
              </a:buClr>
            </a:pPr>
            <a:r>
              <a:rPr lang="en-US" sz="2400" dirty="0" smtClean="0"/>
              <a:t>Distributed Hydrologic Modeling</a:t>
            </a:r>
          </a:p>
          <a:p>
            <a:pPr>
              <a:buClr>
                <a:schemeClr val="tx1"/>
              </a:buClr>
            </a:pPr>
            <a:r>
              <a:rPr lang="en-US" sz="2400" dirty="0" smtClean="0"/>
              <a:t>Snowmelt Hydrology</a:t>
            </a:r>
          </a:p>
          <a:p>
            <a:pPr>
              <a:buClr>
                <a:schemeClr val="tx1"/>
              </a:buClr>
            </a:pPr>
            <a:r>
              <a:rPr lang="en-US" sz="2400" dirty="0" smtClean="0"/>
              <a:t>Non parametric stochastic hydrology</a:t>
            </a:r>
          </a:p>
          <a:p>
            <a:pPr>
              <a:buClr>
                <a:schemeClr val="tx1"/>
              </a:buClr>
            </a:pPr>
            <a:r>
              <a:rPr lang="en-US" sz="2400" dirty="0" smtClean="0"/>
              <a:t>Streamflow regimes for stream ecology</a:t>
            </a:r>
          </a:p>
          <a:p>
            <a:pPr>
              <a:buClr>
                <a:schemeClr val="tx1"/>
              </a:buClr>
            </a:pPr>
            <a:r>
              <a:rPr lang="en-US" sz="2400" dirty="0" smtClean="0"/>
              <a:t>The Great Salt Lake</a:t>
            </a: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337120460"/>
              </p:ext>
            </p:extLst>
          </p:nvPr>
        </p:nvGraphicFramePr>
        <p:xfrm>
          <a:off x="4727953" y="3048000"/>
          <a:ext cx="3919672" cy="1672168"/>
        </p:xfrm>
        <a:graphic>
          <a:graphicData uri="http://schemas.openxmlformats.org/presentationml/2006/ole">
            <mc:AlternateContent xmlns:mc="http://schemas.openxmlformats.org/markup-compatibility/2006">
              <mc:Choice xmlns:v="urn:schemas-microsoft-com:vml" Requires="v">
                <p:oleObj spid="_x0000_s3107" name="Graph Sheet" r:id="rId4" imgW="3352800" imgH="2590465" progId="SPLUSGraphSheetFileType">
                  <p:embed/>
                </p:oleObj>
              </mc:Choice>
              <mc:Fallback>
                <p:oleObj name="Graph Sheet" r:id="rId4" imgW="3352800" imgH="2590465"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4727953" y="3048000"/>
                        <a:ext cx="3919672" cy="1672168"/>
                      </a:xfrm>
                      <a:prstGeom prst="rect">
                        <a:avLst/>
                      </a:prstGeom>
                      <a:noFill/>
                      <a:ln>
                        <a:noFill/>
                      </a:ln>
                    </p:spPr>
                  </p:pic>
                </p:oleObj>
              </mc:Fallback>
            </mc:AlternateContent>
          </a:graphicData>
        </a:graphic>
      </p:graphicFrame>
      <p:pic>
        <p:nvPicPr>
          <p:cNvPr id="5" name="Picture 7" descr="p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4209" y="5196349"/>
            <a:ext cx="2193377" cy="1460472"/>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p:cNvGrpSpPr/>
          <p:nvPr/>
        </p:nvGrpSpPr>
        <p:grpSpPr>
          <a:xfrm>
            <a:off x="4922233" y="1295400"/>
            <a:ext cx="3575338" cy="1481083"/>
            <a:chOff x="5283196" y="3144887"/>
            <a:chExt cx="3575338" cy="1481083"/>
          </a:xfrm>
        </p:grpSpPr>
        <p:cxnSp>
          <p:nvCxnSpPr>
            <p:cNvPr id="9" name="Straight Arrow Connector 63"/>
            <p:cNvCxnSpPr>
              <a:cxnSpLocks noChangeShapeType="1"/>
              <a:stCxn id="23" idx="0"/>
              <a:endCxn id="8" idx="2"/>
            </p:cNvCxnSpPr>
            <p:nvPr/>
          </p:nvCxnSpPr>
          <p:spPr bwMode="auto">
            <a:xfrm flipV="1">
              <a:off x="5648956" y="3464927"/>
              <a:ext cx="1421909" cy="792392"/>
            </a:xfrm>
            <a:prstGeom prst="straightConnector1">
              <a:avLst/>
            </a:prstGeom>
            <a:noFill/>
            <a:ln w="57150" algn="ctr">
              <a:solidFill>
                <a:srgbClr val="4A7EBB"/>
              </a:solidFill>
              <a:round/>
              <a:headEnd/>
              <a:tailEnd type="arrow" w="med" len="med"/>
            </a:ln>
          </p:spPr>
        </p:cxnSp>
        <p:cxnSp>
          <p:nvCxnSpPr>
            <p:cNvPr id="10" name="Straight Arrow Connector 64"/>
            <p:cNvCxnSpPr>
              <a:cxnSpLocks noChangeShapeType="1"/>
              <a:stCxn id="8" idx="2"/>
              <a:endCxn id="25" idx="0"/>
            </p:cNvCxnSpPr>
            <p:nvPr/>
          </p:nvCxnSpPr>
          <p:spPr bwMode="auto">
            <a:xfrm>
              <a:off x="7070865" y="3464927"/>
              <a:ext cx="1377683" cy="782520"/>
            </a:xfrm>
            <a:prstGeom prst="straightConnector1">
              <a:avLst/>
            </a:prstGeom>
            <a:noFill/>
            <a:ln w="57150" algn="ctr">
              <a:solidFill>
                <a:srgbClr val="4A7EBB"/>
              </a:solidFill>
              <a:round/>
              <a:headEnd/>
              <a:tailEnd type="arrow" w="med" len="med"/>
            </a:ln>
          </p:spPr>
        </p:cxnSp>
        <p:cxnSp>
          <p:nvCxnSpPr>
            <p:cNvPr id="11" name="Straight Arrow Connector 65"/>
            <p:cNvCxnSpPr>
              <a:cxnSpLocks noChangeShapeType="1"/>
              <a:stCxn id="23" idx="3"/>
              <a:endCxn id="25" idx="1"/>
            </p:cNvCxnSpPr>
            <p:nvPr/>
          </p:nvCxnSpPr>
          <p:spPr bwMode="auto">
            <a:xfrm flipV="1">
              <a:off x="6014716" y="4407467"/>
              <a:ext cx="2068072" cy="9872"/>
            </a:xfrm>
            <a:prstGeom prst="straightConnector1">
              <a:avLst/>
            </a:prstGeom>
            <a:noFill/>
            <a:ln w="57150" algn="ctr">
              <a:solidFill>
                <a:srgbClr val="4A7EBB"/>
              </a:solidFill>
              <a:round/>
              <a:headEnd/>
              <a:tailEnd type="arrow" w="med" len="med"/>
            </a:ln>
          </p:spPr>
        </p:cxnSp>
        <p:sp>
          <p:nvSpPr>
            <p:cNvPr id="12" name="TextBox 15"/>
            <p:cNvSpPr txBox="1">
              <a:spLocks noChangeArrowheads="1"/>
            </p:cNvSpPr>
            <p:nvPr/>
          </p:nvSpPr>
          <p:spPr bwMode="auto">
            <a:xfrm>
              <a:off x="6895208" y="4390631"/>
              <a:ext cx="351314" cy="235339"/>
            </a:xfrm>
            <a:prstGeom prst="rect">
              <a:avLst/>
            </a:prstGeom>
            <a:noFill/>
            <a:ln w="9525">
              <a:noFill/>
              <a:miter lim="800000"/>
              <a:headEnd/>
              <a:tailEnd/>
            </a:ln>
          </p:spPr>
          <p:txBody>
            <a:bodyPr wrap="none">
              <a:spAutoFit/>
            </a:bodyPr>
            <a:lstStyle/>
            <a:p>
              <a:pPr algn="ctr"/>
              <a:r>
                <a:rPr lang="en-US" sz="1200" b="1" dirty="0" smtClean="0">
                  <a:solidFill>
                    <a:srgbClr val="000000"/>
                  </a:solidFill>
                </a:rPr>
                <a:t>Data</a:t>
              </a:r>
              <a:endParaRPr lang="en-US" sz="1200" b="1" dirty="0">
                <a:solidFill>
                  <a:srgbClr val="000000"/>
                </a:solidFill>
              </a:endParaRPr>
            </a:p>
          </p:txBody>
        </p:sp>
        <p:grpSp>
          <p:nvGrpSpPr>
            <p:cNvPr id="36" name="Group 35"/>
            <p:cNvGrpSpPr/>
            <p:nvPr/>
          </p:nvGrpSpPr>
          <p:grpSpPr>
            <a:xfrm>
              <a:off x="6561372" y="3144887"/>
              <a:ext cx="1018987" cy="320040"/>
              <a:chOff x="6497681" y="3144887"/>
              <a:chExt cx="1018987" cy="320040"/>
            </a:xfrm>
          </p:grpSpPr>
          <p:sp>
            <p:nvSpPr>
              <p:cNvPr id="8" name="Rectangle 7"/>
              <p:cNvSpPr/>
              <p:nvPr/>
            </p:nvSpPr>
            <p:spPr bwMode="auto">
              <a:xfrm>
                <a:off x="6641414" y="3144887"/>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100" kern="0" dirty="0">
                  <a:solidFill>
                    <a:sysClr val="window" lastClr="FFFFFF"/>
                  </a:solidFill>
                </a:endParaRPr>
              </a:p>
            </p:txBody>
          </p:sp>
          <p:sp>
            <p:nvSpPr>
              <p:cNvPr id="13" name="TextBox 13"/>
              <p:cNvSpPr txBox="1">
                <a:spLocks noChangeArrowheads="1"/>
              </p:cNvSpPr>
              <p:nvPr/>
            </p:nvSpPr>
            <p:spPr bwMode="auto">
              <a:xfrm>
                <a:off x="6497681" y="3174102"/>
                <a:ext cx="1018987" cy="261610"/>
              </a:xfrm>
              <a:prstGeom prst="rect">
                <a:avLst/>
              </a:prstGeom>
              <a:noFill/>
              <a:ln w="9525">
                <a:noFill/>
                <a:miter lim="800000"/>
                <a:headEnd/>
                <a:tailEnd/>
              </a:ln>
            </p:spPr>
            <p:txBody>
              <a:bodyPr wrap="square" anchor="ctr" anchorCtr="0">
                <a:spAutoFit/>
              </a:bodyPr>
              <a:lstStyle/>
              <a:p>
                <a:pPr algn="ctr">
                  <a:defRPr/>
                </a:pPr>
                <a:r>
                  <a:rPr lang="en-US" sz="1100" b="1" kern="0" dirty="0" smtClean="0">
                    <a:solidFill>
                      <a:srgbClr val="FFFF00"/>
                    </a:solidFill>
                    <a:latin typeface="Arial" pitchFamily="34" charset="0"/>
                  </a:rPr>
                  <a:t>Catalog</a:t>
                </a:r>
                <a:endParaRPr lang="en-US" sz="1100" b="1" kern="0" dirty="0">
                  <a:solidFill>
                    <a:srgbClr val="FFFF00"/>
                  </a:solidFill>
                  <a:latin typeface="Arial" pitchFamily="34" charset="0"/>
                </a:endParaRPr>
              </a:p>
            </p:txBody>
          </p:sp>
        </p:grpSp>
        <p:grpSp>
          <p:nvGrpSpPr>
            <p:cNvPr id="38" name="Group 37"/>
            <p:cNvGrpSpPr/>
            <p:nvPr/>
          </p:nvGrpSpPr>
          <p:grpSpPr>
            <a:xfrm>
              <a:off x="5283196" y="4247447"/>
              <a:ext cx="3575338" cy="329912"/>
              <a:chOff x="5283196" y="4247447"/>
              <a:chExt cx="3575338" cy="329912"/>
            </a:xfrm>
          </p:grpSpPr>
          <p:grpSp>
            <p:nvGrpSpPr>
              <p:cNvPr id="37" name="Group 36"/>
              <p:cNvGrpSpPr/>
              <p:nvPr/>
            </p:nvGrpSpPr>
            <p:grpSpPr>
              <a:xfrm>
                <a:off x="8038562" y="4247447"/>
                <a:ext cx="819972" cy="320040"/>
                <a:chOff x="8038562" y="4247447"/>
                <a:chExt cx="819972" cy="320040"/>
              </a:xfrm>
            </p:grpSpPr>
            <p:sp>
              <p:nvSpPr>
                <p:cNvPr id="25" name="Rectangle 24"/>
                <p:cNvSpPr/>
                <p:nvPr/>
              </p:nvSpPr>
              <p:spPr bwMode="auto">
                <a:xfrm>
                  <a:off x="8082788" y="4247447"/>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100" kern="0" dirty="0">
                    <a:solidFill>
                      <a:sysClr val="window" lastClr="FFFFFF"/>
                    </a:solidFill>
                  </a:endParaRPr>
                </a:p>
              </p:txBody>
            </p:sp>
            <p:sp>
              <p:nvSpPr>
                <p:cNvPr id="26" name="TextBox 14"/>
                <p:cNvSpPr txBox="1">
                  <a:spLocks noChangeArrowheads="1"/>
                </p:cNvSpPr>
                <p:nvPr/>
              </p:nvSpPr>
              <p:spPr bwMode="auto">
                <a:xfrm>
                  <a:off x="8038562" y="4276662"/>
                  <a:ext cx="819972" cy="261610"/>
                </a:xfrm>
                <a:prstGeom prst="rect">
                  <a:avLst/>
                </a:prstGeom>
                <a:noFill/>
                <a:ln w="9525">
                  <a:noFill/>
                  <a:miter lim="800000"/>
                  <a:headEnd/>
                  <a:tailEnd/>
                </a:ln>
              </p:spPr>
              <p:txBody>
                <a:bodyPr wrap="square">
                  <a:spAutoFit/>
                </a:bodyPr>
                <a:lstStyle/>
                <a:p>
                  <a:pPr algn="ctr">
                    <a:defRPr/>
                  </a:pPr>
                  <a:r>
                    <a:rPr lang="en-US" sz="1100" b="1" kern="0" dirty="0" smtClean="0">
                      <a:solidFill>
                        <a:srgbClr val="FFFF00"/>
                      </a:solidFill>
                      <a:latin typeface="Arial" pitchFamily="34" charset="0"/>
                    </a:rPr>
                    <a:t>Desktop</a:t>
                  </a:r>
                  <a:endParaRPr lang="en-US" sz="1100" b="1" kern="0" dirty="0">
                    <a:solidFill>
                      <a:srgbClr val="FFFF00"/>
                    </a:solidFill>
                    <a:latin typeface="Arial" pitchFamily="34" charset="0"/>
                  </a:endParaRPr>
                </a:p>
              </p:txBody>
            </p:sp>
          </p:grpSp>
          <p:grpSp>
            <p:nvGrpSpPr>
              <p:cNvPr id="35" name="Group 34"/>
              <p:cNvGrpSpPr/>
              <p:nvPr/>
            </p:nvGrpSpPr>
            <p:grpSpPr>
              <a:xfrm>
                <a:off x="5283196" y="4257319"/>
                <a:ext cx="731520" cy="320040"/>
                <a:chOff x="5283196" y="4257319"/>
                <a:chExt cx="731520" cy="320040"/>
              </a:xfrm>
            </p:grpSpPr>
            <p:sp>
              <p:nvSpPr>
                <p:cNvPr id="23" name="Rectangle 22"/>
                <p:cNvSpPr/>
                <p:nvPr/>
              </p:nvSpPr>
              <p:spPr bwMode="auto">
                <a:xfrm>
                  <a:off x="5283196" y="4257319"/>
                  <a:ext cx="731520" cy="320040"/>
                </a:xfrm>
                <a:prstGeom prst="rect">
                  <a:avLst/>
                </a:prstGeom>
                <a:solidFill>
                  <a:srgbClr val="4F81BD"/>
                </a:solidFill>
                <a:ln w="25400" cap="flat" cmpd="sng" algn="ctr">
                  <a:solidFill>
                    <a:srgbClr val="4F81BD">
                      <a:shade val="50000"/>
                    </a:srgbClr>
                  </a:solidFill>
                  <a:prstDash val="solid"/>
                </a:ln>
                <a:effectLst/>
              </p:spPr>
              <p:txBody>
                <a:bodyPr anchor="b"/>
                <a:lstStyle/>
                <a:p>
                  <a:pPr algn="ctr">
                    <a:defRPr/>
                  </a:pPr>
                  <a:endParaRPr lang="en-US" sz="1000" kern="0" dirty="0">
                    <a:solidFill>
                      <a:sysClr val="window" lastClr="FFFFFF"/>
                    </a:solidFill>
                  </a:endParaRPr>
                </a:p>
              </p:txBody>
            </p:sp>
            <p:sp>
              <p:nvSpPr>
                <p:cNvPr id="24" name="TextBox 15"/>
                <p:cNvSpPr txBox="1">
                  <a:spLocks noChangeArrowheads="1"/>
                </p:cNvSpPr>
                <p:nvPr/>
              </p:nvSpPr>
              <p:spPr bwMode="auto">
                <a:xfrm>
                  <a:off x="5336543" y="4286534"/>
                  <a:ext cx="624827" cy="261610"/>
                </a:xfrm>
                <a:prstGeom prst="rect">
                  <a:avLst/>
                </a:prstGeom>
                <a:noFill/>
                <a:ln w="9525">
                  <a:noFill/>
                  <a:miter lim="800000"/>
                  <a:headEnd/>
                  <a:tailEnd/>
                </a:ln>
              </p:spPr>
              <p:txBody>
                <a:bodyPr wrap="square" anchor="ctr" anchorCtr="0">
                  <a:spAutoFit/>
                </a:bodyPr>
                <a:lstStyle/>
                <a:p>
                  <a:pPr algn="ctr">
                    <a:defRPr/>
                  </a:pPr>
                  <a:r>
                    <a:rPr lang="en-US" sz="1100" b="1" kern="0" dirty="0" smtClean="0">
                      <a:solidFill>
                        <a:srgbClr val="FFFF00"/>
                      </a:solidFill>
                      <a:latin typeface="Arial" pitchFamily="34" charset="0"/>
                    </a:rPr>
                    <a:t>Server</a:t>
                  </a:r>
                  <a:endParaRPr lang="en-US" sz="1100" b="1" kern="0" dirty="0">
                    <a:solidFill>
                      <a:srgbClr val="FFFF00"/>
                    </a:solidFill>
                    <a:latin typeface="Arial" pitchFamily="34" charset="0"/>
                  </a:endParaRPr>
                </a:p>
              </p:txBody>
            </p:sp>
          </p:grpSp>
        </p:grpSp>
        <p:sp>
          <p:nvSpPr>
            <p:cNvPr id="16" name="TextBox 16"/>
            <p:cNvSpPr txBox="1">
              <a:spLocks noChangeArrowheads="1"/>
            </p:cNvSpPr>
            <p:nvPr/>
          </p:nvSpPr>
          <p:spPr bwMode="auto">
            <a:xfrm rot="19738483">
              <a:off x="6014936" y="3624176"/>
              <a:ext cx="578111" cy="235339"/>
            </a:xfrm>
            <a:prstGeom prst="rect">
              <a:avLst/>
            </a:prstGeom>
            <a:noFill/>
            <a:ln w="9525">
              <a:noFill/>
              <a:miter lim="800000"/>
              <a:headEnd/>
              <a:tailEnd/>
            </a:ln>
          </p:spPr>
          <p:txBody>
            <a:bodyPr wrap="none">
              <a:spAutoFit/>
            </a:bodyPr>
            <a:lstStyle/>
            <a:p>
              <a:pPr algn="ctr"/>
              <a:r>
                <a:rPr lang="en-US" sz="1200" b="1" dirty="0" smtClean="0">
                  <a:solidFill>
                    <a:srgbClr val="000000"/>
                  </a:solidFill>
                </a:rPr>
                <a:t>Metadata</a:t>
              </a:r>
              <a:endParaRPr lang="en-US" sz="1200" b="1" dirty="0">
                <a:solidFill>
                  <a:srgbClr val="000000"/>
                </a:solidFill>
              </a:endParaRPr>
            </a:p>
          </p:txBody>
        </p:sp>
        <p:sp>
          <p:nvSpPr>
            <p:cNvPr id="17" name="TextBox 17"/>
            <p:cNvSpPr txBox="1">
              <a:spLocks noChangeArrowheads="1"/>
            </p:cNvSpPr>
            <p:nvPr/>
          </p:nvSpPr>
          <p:spPr bwMode="auto">
            <a:xfrm rot="1648157">
              <a:off x="7551279" y="3584956"/>
              <a:ext cx="473435" cy="235339"/>
            </a:xfrm>
            <a:prstGeom prst="rect">
              <a:avLst/>
            </a:prstGeom>
            <a:noFill/>
            <a:ln w="9525">
              <a:noFill/>
              <a:miter lim="800000"/>
              <a:headEnd/>
              <a:tailEnd/>
            </a:ln>
          </p:spPr>
          <p:txBody>
            <a:bodyPr wrap="none">
              <a:spAutoFit/>
            </a:bodyPr>
            <a:lstStyle/>
            <a:p>
              <a:r>
                <a:rPr lang="en-US" sz="1200" b="1" dirty="0" smtClean="0">
                  <a:solidFill>
                    <a:srgbClr val="000000"/>
                  </a:solidFill>
                </a:rPr>
                <a:t>Search</a:t>
              </a:r>
              <a:endParaRPr lang="en-US" sz="1200" b="1" dirty="0">
                <a:solidFill>
                  <a:srgbClr val="000000"/>
                </a:solidFill>
              </a:endParaRPr>
            </a:p>
          </p:txBody>
        </p:sp>
        <p:sp>
          <p:nvSpPr>
            <p:cNvPr id="18" name="Oval 17"/>
            <p:cNvSpPr/>
            <p:nvPr/>
          </p:nvSpPr>
          <p:spPr>
            <a:xfrm>
              <a:off x="6624916" y="3694815"/>
              <a:ext cx="891899" cy="628830"/>
            </a:xfrm>
            <a:prstGeom prst="ellipse">
              <a:avLst/>
            </a:prstGeom>
            <a:solidFill>
              <a:srgbClr val="4F81B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b="1" kern="0" dirty="0" smtClean="0">
                  <a:solidFill>
                    <a:srgbClr val="FFFF00"/>
                  </a:solidFill>
                  <a:latin typeface="Arial" pitchFamily="34" charset="0"/>
                </a:rPr>
                <a:t>ODM, </a:t>
              </a:r>
              <a:r>
                <a:rPr lang="en-US" sz="1100" b="1" kern="0" dirty="0" err="1" smtClean="0">
                  <a:solidFill>
                    <a:srgbClr val="FFFF00"/>
                  </a:solidFill>
                  <a:latin typeface="Arial" pitchFamily="34" charset="0"/>
                </a:rPr>
                <a:t>WaterML</a:t>
              </a:r>
              <a:r>
                <a:rPr lang="en-US" sz="1100" b="1" kern="0" dirty="0" smtClean="0">
                  <a:solidFill>
                    <a:srgbClr val="FFFF00"/>
                  </a:solidFill>
                  <a:latin typeface="Arial" pitchFamily="34" charset="0"/>
                </a:rPr>
                <a:t> </a:t>
              </a:r>
              <a:endParaRPr lang="en-US" sz="1100" kern="0" dirty="0">
                <a:solidFill>
                  <a:sysClr val="window" lastClr="FFFFFF"/>
                </a:solidFill>
              </a:endParaRPr>
            </a:p>
          </p:txBody>
        </p:sp>
      </p:grpSp>
      <p:pic>
        <p:nvPicPr>
          <p:cNvPr id="40" name="Picture 3" descr="09353_19"/>
          <p:cNvPicPr>
            <a:picLocks noChangeAspect="1" noChangeArrowheads="1"/>
          </p:cNvPicPr>
          <p:nvPr/>
        </p:nvPicPr>
        <p:blipFill rotWithShape="1">
          <a:blip r:embed="rId7" cstate="print">
            <a:lum bright="24000"/>
            <a:extLst>
              <a:ext uri="{28A0092B-C50C-407E-A947-70E740481C1C}">
                <a14:useLocalDpi xmlns:a14="http://schemas.microsoft.com/office/drawing/2010/main" val="0"/>
              </a:ext>
            </a:extLst>
          </a:blip>
          <a:srcRect r="21187" b="21880"/>
          <a:stretch/>
        </p:blipFill>
        <p:spPr bwMode="auto">
          <a:xfrm>
            <a:off x="326580" y="5194403"/>
            <a:ext cx="1962978" cy="145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611" t="2638" r="10081" b="10483"/>
          <a:stretch/>
        </p:blipFill>
        <p:spPr bwMode="auto">
          <a:xfrm>
            <a:off x="6629400" y="5187029"/>
            <a:ext cx="2397478" cy="145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7" descr="Fig1OverallMap"/>
          <p:cNvPicPr>
            <a:picLocks noChangeAspect="1" noChangeArrowheads="1"/>
          </p:cNvPicPr>
          <p:nvPr/>
        </p:nvPicPr>
        <p:blipFill rotWithShape="1">
          <a:blip r:embed="rId9">
            <a:extLst>
              <a:ext uri="{28A0092B-C50C-407E-A947-70E740481C1C}">
                <a14:useLocalDpi xmlns:a14="http://schemas.microsoft.com/office/drawing/2010/main" val="0"/>
              </a:ext>
            </a:extLst>
          </a:blip>
          <a:srcRect l="17121" t="35455" r="47305" b="32695"/>
          <a:stretch/>
        </p:blipFill>
        <p:spPr bwMode="auto">
          <a:xfrm>
            <a:off x="2301372" y="5194403"/>
            <a:ext cx="2111023" cy="145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385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330825620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www.opengeospatial.org/standards/waterml</a:t>
            </a:r>
            <a:r>
              <a:rPr lang="en-US" dirty="0" smtClean="0"/>
              <a:t> </a:t>
            </a:r>
            <a:endParaRPr lang="en-US" dirty="0"/>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t>This document is an OGC® Encoding Standard for the representation of </a:t>
            </a:r>
            <a:r>
              <a:rPr lang="en-US" dirty="0">
                <a:solidFill>
                  <a:srgbClr val="FF0000"/>
                </a:solidFill>
              </a:rPr>
              <a:t>hydrological</a:t>
            </a:r>
            <a:r>
              <a:rPr lang="en-US" dirty="0"/>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 by 400 companies and 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82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t>Uses EPA WATERS Web, Mapping, and Database </a:t>
            </a:r>
            <a:r>
              <a:rPr lang="en-US" dirty="0" smtClean="0"/>
              <a:t>Services at </a:t>
            </a:r>
            <a:r>
              <a:rPr lang="en-US" dirty="0" smtClean="0">
                <a:hlinkClick r:id="rId4"/>
              </a:rPr>
              <a:t>http</a:t>
            </a:r>
            <a:r>
              <a:rPr lang="en-US" dirty="0">
                <a:hlinkClick r:id="rId4"/>
              </a:rPr>
              <a:t>://</a:t>
            </a:r>
            <a:r>
              <a:rPr lang="en-US" dirty="0" smtClean="0">
                <a:hlinkClick r:id="rId4"/>
              </a:rPr>
              <a:t>www.epa.gov/waters/geoservices/index.html</a:t>
            </a:r>
            <a:r>
              <a:rPr lang="en-US" dirty="0" smtClean="0"/>
              <a:t> to delineate Watersheds </a:t>
            </a:r>
            <a:endParaRPr lang="en-US" dirty="0"/>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t>An open source </a:t>
            </a:r>
          </a:p>
          <a:p>
            <a:r>
              <a:rPr lang="en-US" dirty="0" err="1"/>
              <a:t>dotSpatial</a:t>
            </a:r>
            <a:r>
              <a:rPr lang="en-US" dirty="0"/>
              <a:t> GIS based desktop client that supports discovery and analysis of hydrologic observations data</a:t>
            </a:r>
          </a:p>
        </p:txBody>
      </p:sp>
    </p:spTree>
    <p:extLst>
      <p:ext uri="{BB962C8B-B14F-4D97-AF65-F5344CB8AC3E}">
        <p14:creationId xmlns:p14="http://schemas.microsoft.com/office/powerpoint/2010/main" val="7275702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Search last 22 years for all data in buffer around watershed</a:t>
            </a:r>
            <a:endParaRPr lang="en-US" dirty="0"/>
          </a:p>
        </p:txBody>
      </p:sp>
    </p:spTree>
    <p:extLst>
      <p:ext uri="{BB962C8B-B14F-4D97-AF65-F5344CB8AC3E}">
        <p14:creationId xmlns:p14="http://schemas.microsoft.com/office/powerpoint/2010/main" val="41493560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t>Combining information from multiple sources</a:t>
            </a:r>
            <a:endParaRPr lang="en-US" dirty="0"/>
          </a:p>
        </p:txBody>
      </p:sp>
    </p:spTree>
    <p:extLst>
      <p:ext uri="{BB962C8B-B14F-4D97-AF65-F5344CB8AC3E}">
        <p14:creationId xmlns:p14="http://schemas.microsoft.com/office/powerpoint/2010/main" val="3400870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184326"/>
            <a:ext cx="8229600" cy="609395"/>
          </a:xfrm>
        </p:spPr>
        <p:txBody>
          <a:bodyPr>
            <a:noAutofit/>
          </a:bodyPr>
          <a:lstStyle/>
          <a:p>
            <a:r>
              <a:rPr lang="en-US" sz="2800" dirty="0" smtClean="0"/>
              <a:t>Perform an analysis using R</a:t>
            </a:r>
            <a:endParaRPr lang="en-US" sz="28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3824205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319" y="3800882"/>
            <a:ext cx="5269681" cy="282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927"/>
            <a:ext cx="9296400" cy="2024891"/>
          </a:xfrm>
        </p:spPr>
        <p:txBody>
          <a:bodyPr/>
          <a:lstStyle/>
          <a:p>
            <a:r>
              <a:rPr lang="en-US" sz="3600" dirty="0" smtClean="0"/>
              <a:t>CUAHSI HIS</a:t>
            </a:r>
            <a:r>
              <a:rPr lang="en-US" sz="3600" dirty="0"/>
              <a:t>:  A common window on water observations data for the United States unlike any that has existed before </a:t>
            </a:r>
          </a:p>
        </p:txBody>
      </p:sp>
      <p:sp>
        <p:nvSpPr>
          <p:cNvPr id="3" name="Content Placeholder 2"/>
          <p:cNvSpPr>
            <a:spLocks noGrp="1"/>
          </p:cNvSpPr>
          <p:nvPr>
            <p:ph idx="1"/>
          </p:nvPr>
        </p:nvSpPr>
        <p:spPr>
          <a:xfrm>
            <a:off x="76200" y="2332037"/>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24" name="Group 23"/>
          <p:cNvGrpSpPr/>
          <p:nvPr/>
        </p:nvGrpSpPr>
        <p:grpSpPr>
          <a:xfrm>
            <a:off x="4800600" y="2514600"/>
            <a:ext cx="3633525" cy="3429000"/>
            <a:chOff x="6019800" y="2362200"/>
            <a:chExt cx="2664585" cy="2514600"/>
          </a:xfrm>
        </p:grpSpPr>
        <p:pic>
          <p:nvPicPr>
            <p:cNvPr id="2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lossus.uwrl.usu.edu\working\jeff\Working\Projects\NSF Little Bear River Testbed\Monitoring\Site Photos\Buger King\DSCN1914.JPG"/>
            <p:cNvPicPr>
              <a:picLocks noChangeAspect="1" noChangeArrowheads="1"/>
            </p:cNvPicPr>
            <p:nvPr/>
          </p:nvPicPr>
          <p:blipFill>
            <a:blip r:embed="rId4" cstate="print"/>
            <a:srcRect/>
            <a:stretch>
              <a:fillRect/>
            </a:stretch>
          </p:blipFill>
          <p:spPr bwMode="auto">
            <a:xfrm>
              <a:off x="7620000" y="3733800"/>
              <a:ext cx="1064385" cy="1143000"/>
            </a:xfrm>
            <a:prstGeom prst="rect">
              <a:avLst/>
            </a:prstGeom>
            <a:noFill/>
          </p:spPr>
        </p:pic>
        <p:pic>
          <p:nvPicPr>
            <p:cNvPr id="29" name="Picture 7" descr="ODM 1"/>
            <p:cNvPicPr>
              <a:picLocks noChangeAspect="1" noChangeArrowheads="1"/>
            </p:cNvPicPr>
            <p:nvPr/>
          </p:nvPicPr>
          <p:blipFill rotWithShape="1">
            <a:blip r:embed="rId5" cstate="print"/>
            <a:srcRect r="67813" b="66643"/>
            <a:stretch/>
          </p:blipFill>
          <p:spPr bwMode="auto">
            <a:xfrm>
              <a:off x="6019800" y="3733800"/>
              <a:ext cx="1059679" cy="1143000"/>
            </a:xfrm>
            <a:prstGeom prst="rect">
              <a:avLst/>
            </a:prstGeom>
            <a:noFill/>
            <a:ln w="9525">
              <a:solidFill>
                <a:schemeClr val="tx1"/>
              </a:solidFill>
              <a:miter lim="800000"/>
              <a:headEnd/>
              <a:tailEnd/>
            </a:ln>
          </p:spPr>
        </p:pic>
        <p:cxnSp>
          <p:nvCxnSpPr>
            <p:cNvPr id="30" name="Straight Connector 29"/>
            <p:cNvCxnSpPr>
              <a:stCxn id="29" idx="0"/>
              <a:endCxn id="26"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6"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1"/>
              <a:endCxn id="29"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315576" y="6062190"/>
            <a:ext cx="785664" cy="369332"/>
          </a:xfrm>
          <a:prstGeom prst="rect">
            <a:avLst/>
          </a:prstGeom>
          <a:noFill/>
        </p:spPr>
        <p:txBody>
          <a:bodyPr wrap="none" rtlCol="0">
            <a:spAutoFit/>
          </a:bodyPr>
          <a:lstStyle/>
          <a:p>
            <a:r>
              <a:rPr lang="en-US" dirty="0" smtClean="0"/>
              <a:t>Server</a:t>
            </a:r>
            <a:endParaRPr lang="en-US" dirty="0"/>
          </a:p>
        </p:txBody>
      </p:sp>
      <p:sp>
        <p:nvSpPr>
          <p:cNvPr id="34" name="TextBox 33"/>
          <p:cNvSpPr txBox="1"/>
          <p:nvPr/>
        </p:nvSpPr>
        <p:spPr>
          <a:xfrm>
            <a:off x="7315576" y="2832132"/>
            <a:ext cx="953915" cy="369332"/>
          </a:xfrm>
          <a:prstGeom prst="rect">
            <a:avLst/>
          </a:prstGeom>
          <a:noFill/>
        </p:spPr>
        <p:txBody>
          <a:bodyPr wrap="none" rtlCol="0">
            <a:spAutoFit/>
          </a:bodyPr>
          <a:lstStyle/>
          <a:p>
            <a:r>
              <a:rPr lang="en-US" dirty="0" smtClean="0"/>
              <a:t>Desktop</a:t>
            </a:r>
            <a:endParaRPr lang="en-US" dirty="0"/>
          </a:p>
        </p:txBody>
      </p:sp>
      <p:sp>
        <p:nvSpPr>
          <p:cNvPr id="35" name="TextBox 34"/>
          <p:cNvSpPr txBox="1"/>
          <p:nvPr/>
        </p:nvSpPr>
        <p:spPr>
          <a:xfrm>
            <a:off x="5059945" y="6062190"/>
            <a:ext cx="885050" cy="369332"/>
          </a:xfrm>
          <a:prstGeom prst="rect">
            <a:avLst/>
          </a:prstGeom>
          <a:noFill/>
        </p:spPr>
        <p:txBody>
          <a:bodyPr wrap="none" rtlCol="0">
            <a:spAutoFit/>
          </a:bodyPr>
          <a:lstStyle/>
          <a:p>
            <a:r>
              <a:rPr lang="en-US" dirty="0" smtClean="0"/>
              <a:t>Catalog</a:t>
            </a:r>
            <a:endParaRPr lang="en-US" dirty="0"/>
          </a:p>
        </p:txBody>
      </p:sp>
    </p:spTree>
    <p:extLst>
      <p:ext uri="{BB962C8B-B14F-4D97-AF65-F5344CB8AC3E}">
        <p14:creationId xmlns:p14="http://schemas.microsoft.com/office/powerpoint/2010/main" val="1389859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a:t>
            </a:r>
            <a:endParaRPr lang="en-US" dirty="0"/>
          </a:p>
        </p:txBody>
      </p:sp>
      <p:sp>
        <p:nvSpPr>
          <p:cNvPr id="3" name="Content Placeholder 2"/>
          <p:cNvSpPr>
            <a:spLocks noGrp="1"/>
          </p:cNvSpPr>
          <p:nvPr>
            <p:ph idx="1"/>
          </p:nvPr>
        </p:nvSpPr>
        <p:spPr>
          <a:xfrm>
            <a:off x="476701" y="1295400"/>
            <a:ext cx="4500390" cy="4525963"/>
          </a:xfrm>
        </p:spPr>
        <p:txBody>
          <a:bodyPr/>
          <a:lstStyle/>
          <a:p>
            <a:r>
              <a:rPr lang="en-US" dirty="0" smtClean="0"/>
              <a:t>Publishing data using CUAHSI HIS requires access to or setting up a </a:t>
            </a:r>
            <a:r>
              <a:rPr lang="en-US" dirty="0" err="1" smtClean="0"/>
              <a:t>HydroServer</a:t>
            </a:r>
            <a:endParaRPr lang="en-US" dirty="0" smtClean="0"/>
          </a:p>
          <a:p>
            <a:r>
              <a:rPr lang="en-US" dirty="0" smtClean="0"/>
              <a:t>Accessing data requires </a:t>
            </a:r>
            <a:r>
              <a:rPr lang="en-US" dirty="0" err="1" smtClean="0"/>
              <a:t>HydroDesktop</a:t>
            </a:r>
            <a:endParaRPr lang="en-US" dirty="0" smtClean="0"/>
          </a:p>
          <a:p>
            <a:r>
              <a:rPr lang="en-US" dirty="0" smtClean="0"/>
              <a:t>Generally limited to time series at a point</a:t>
            </a:r>
            <a:endParaRPr lang="en-US" dirty="0"/>
          </a:p>
        </p:txBody>
      </p:sp>
      <p:grpSp>
        <p:nvGrpSpPr>
          <p:cNvPr id="21" name="Group 20"/>
          <p:cNvGrpSpPr/>
          <p:nvPr/>
        </p:nvGrpSpPr>
        <p:grpSpPr>
          <a:xfrm>
            <a:off x="4770303" y="1853588"/>
            <a:ext cx="4384713" cy="3720947"/>
            <a:chOff x="4770303" y="1853588"/>
            <a:chExt cx="4384713" cy="3720947"/>
          </a:xfrm>
        </p:grpSpPr>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0303" y="3016752"/>
              <a:ext cx="4384713" cy="255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417757" y="1853588"/>
              <a:ext cx="1092421" cy="981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olossus.uwrl.usu.edu\working\jeff\Working\Projects\NSF Little Bear River Testbed\Monitoring\Site Photos\Buger King\DSCN1914.JPG"/>
            <p:cNvPicPr>
              <a:picLocks noChangeArrowheads="1"/>
            </p:cNvPicPr>
            <p:nvPr/>
          </p:nvPicPr>
          <p:blipFill rotWithShape="1">
            <a:blip r:embed="rId4" cstate="print"/>
            <a:srcRect t="7994" b="9828"/>
            <a:stretch/>
          </p:blipFill>
          <p:spPr bwMode="auto">
            <a:xfrm>
              <a:off x="7356668" y="3718560"/>
              <a:ext cx="1054386" cy="1158240"/>
            </a:xfrm>
            <a:prstGeom prst="rect">
              <a:avLst/>
            </a:prstGeom>
            <a:noFill/>
          </p:spPr>
        </p:pic>
        <p:pic>
          <p:nvPicPr>
            <p:cNvPr id="8" name="Picture 7" descr="ODM 1"/>
            <p:cNvPicPr>
              <a:picLocks noChangeArrowheads="1"/>
            </p:cNvPicPr>
            <p:nvPr/>
          </p:nvPicPr>
          <p:blipFill rotWithShape="1">
            <a:blip r:embed="rId5" cstate="print"/>
            <a:srcRect r="67813" b="66643"/>
            <a:stretch/>
          </p:blipFill>
          <p:spPr bwMode="auto">
            <a:xfrm>
              <a:off x="5516880" y="3807005"/>
              <a:ext cx="1226496" cy="981351"/>
            </a:xfrm>
            <a:prstGeom prst="rect">
              <a:avLst/>
            </a:prstGeom>
            <a:noFill/>
            <a:ln w="9525">
              <a:solidFill>
                <a:schemeClr val="tx1"/>
              </a:solidFill>
              <a:miter lim="800000"/>
              <a:headEnd/>
              <a:tailEnd/>
            </a:ln>
          </p:spPr>
        </p:pic>
        <p:cxnSp>
          <p:nvCxnSpPr>
            <p:cNvPr id="9" name="Straight Connector 8"/>
            <p:cNvCxnSpPr>
              <a:stCxn id="8" idx="0"/>
              <a:endCxn id="6" idx="2"/>
            </p:cNvCxnSpPr>
            <p:nvPr/>
          </p:nvCxnSpPr>
          <p:spPr>
            <a:xfrm flipV="1">
              <a:off x="6130128" y="2834701"/>
              <a:ext cx="833840" cy="9723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0"/>
              <a:endCxn id="6" idx="2"/>
            </p:cNvCxnSpPr>
            <p:nvPr/>
          </p:nvCxnSpPr>
          <p:spPr>
            <a:xfrm flipH="1" flipV="1">
              <a:off x="6963968" y="2834701"/>
              <a:ext cx="919893" cy="8838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7" idx="1"/>
              <a:endCxn id="8" idx="3"/>
            </p:cNvCxnSpPr>
            <p:nvPr/>
          </p:nvCxnSpPr>
          <p:spPr>
            <a:xfrm flipH="1">
              <a:off x="6743376" y="4297680"/>
              <a:ext cx="61329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56566" y="4886356"/>
              <a:ext cx="854593" cy="400110"/>
            </a:xfrm>
            <a:prstGeom prst="rect">
              <a:avLst/>
            </a:prstGeom>
            <a:noFill/>
          </p:spPr>
          <p:txBody>
            <a:bodyPr wrap="none" rtlCol="0">
              <a:spAutoFit/>
            </a:bodyPr>
            <a:lstStyle/>
            <a:p>
              <a:pPr algn="ctr"/>
              <a:r>
                <a:rPr lang="en-US" sz="2000" dirty="0" smtClean="0"/>
                <a:t>Server</a:t>
              </a:r>
              <a:endParaRPr lang="en-US" sz="2000" dirty="0"/>
            </a:p>
          </p:txBody>
        </p:sp>
        <p:sp>
          <p:nvSpPr>
            <p:cNvPr id="13" name="TextBox 12"/>
            <p:cNvSpPr txBox="1"/>
            <p:nvPr/>
          </p:nvSpPr>
          <p:spPr>
            <a:xfrm>
              <a:off x="7633650" y="2140727"/>
              <a:ext cx="1040093" cy="400110"/>
            </a:xfrm>
            <a:prstGeom prst="rect">
              <a:avLst/>
            </a:prstGeom>
            <a:noFill/>
          </p:spPr>
          <p:txBody>
            <a:bodyPr wrap="none" rtlCol="0">
              <a:spAutoFit/>
            </a:bodyPr>
            <a:lstStyle/>
            <a:p>
              <a:r>
                <a:rPr lang="en-US" sz="2000" dirty="0" smtClean="0"/>
                <a:t>Desktop</a:t>
              </a:r>
              <a:endParaRPr lang="en-US" sz="2000" dirty="0"/>
            </a:p>
          </p:txBody>
        </p:sp>
        <p:sp>
          <p:nvSpPr>
            <p:cNvPr id="14" name="TextBox 13"/>
            <p:cNvSpPr txBox="1"/>
            <p:nvPr/>
          </p:nvSpPr>
          <p:spPr>
            <a:xfrm>
              <a:off x="5648618" y="4886356"/>
              <a:ext cx="963021" cy="400110"/>
            </a:xfrm>
            <a:prstGeom prst="rect">
              <a:avLst/>
            </a:prstGeom>
            <a:noFill/>
          </p:spPr>
          <p:txBody>
            <a:bodyPr wrap="none" rtlCol="0">
              <a:spAutoFit/>
            </a:bodyPr>
            <a:lstStyle/>
            <a:p>
              <a:pPr algn="ctr"/>
              <a:r>
                <a:rPr lang="en-US" sz="2000" dirty="0" smtClean="0"/>
                <a:t>Catalog</a:t>
              </a:r>
              <a:endParaRPr lang="en-US" sz="2000" dirty="0"/>
            </a:p>
          </p:txBody>
        </p:sp>
      </p:grpSp>
    </p:spTree>
    <p:extLst>
      <p:ext uri="{BB962C8B-B14F-4D97-AF65-F5344CB8AC3E}">
        <p14:creationId xmlns:p14="http://schemas.microsoft.com/office/powerpoint/2010/main" val="1191465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5" t="-5510" r="245" b="4945"/>
          <a:stretch/>
        </p:blipFill>
        <p:spPr>
          <a:xfrm>
            <a:off x="-22488" y="-76200"/>
            <a:ext cx="9166488" cy="5943600"/>
          </a:xfrm>
          <a:prstGeom prst="rect">
            <a:avLst/>
          </a:prstGeom>
        </p:spPr>
      </p:pic>
      <p:sp>
        <p:nvSpPr>
          <p:cNvPr id="5" name="Content Placeholder 2"/>
          <p:cNvSpPr txBox="1">
            <a:spLocks/>
          </p:cNvSpPr>
          <p:nvPr/>
        </p:nvSpPr>
        <p:spPr>
          <a:xfrm>
            <a:off x="558375" y="3121503"/>
            <a:ext cx="4155856" cy="2230571"/>
          </a:xfrm>
          <a:prstGeom prst="rect">
            <a:avLst/>
          </a:prstGeom>
          <a:solidFill>
            <a:schemeClr val="bg1">
              <a:lumMod val="9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t>Enable more rapid advances in hydrologic understanding through collaborative data sharing, analysis and modeling</a:t>
            </a:r>
            <a:endParaRPr lang="en-US" sz="2800" dirty="0"/>
          </a:p>
        </p:txBody>
      </p:sp>
      <p:sp>
        <p:nvSpPr>
          <p:cNvPr id="24" name="Rectangle 23"/>
          <p:cNvSpPr/>
          <p:nvPr/>
        </p:nvSpPr>
        <p:spPr>
          <a:xfrm>
            <a:off x="4880434" y="3121504"/>
            <a:ext cx="3791023" cy="2288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190559" y="3218475"/>
            <a:ext cx="3362044" cy="2191724"/>
            <a:chOff x="1000974" y="2544819"/>
            <a:chExt cx="4361248" cy="2843107"/>
          </a:xfrm>
        </p:grpSpPr>
        <p:pic>
          <p:nvPicPr>
            <p:cNvPr id="7"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9" name="TextBox 8"/>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10" name="TextBox 9"/>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grpSp>
          <p:nvGrpSpPr>
            <p:cNvPr id="11" name="Group 10"/>
            <p:cNvGrpSpPr/>
            <p:nvPr/>
          </p:nvGrpSpPr>
          <p:grpSpPr>
            <a:xfrm>
              <a:off x="1853774" y="2544819"/>
              <a:ext cx="2703790" cy="1078750"/>
              <a:chOff x="5362222" y="4521514"/>
              <a:chExt cx="2703790" cy="1078750"/>
            </a:xfrm>
          </p:grpSpPr>
          <p:grpSp>
            <p:nvGrpSpPr>
              <p:cNvPr id="12" name="Group 11"/>
              <p:cNvGrpSpPr/>
              <p:nvPr/>
            </p:nvGrpSpPr>
            <p:grpSpPr>
              <a:xfrm>
                <a:off x="5362222" y="4521514"/>
                <a:ext cx="2703790" cy="654635"/>
                <a:chOff x="5362222" y="4521514"/>
                <a:chExt cx="2703790" cy="654635"/>
              </a:xfrm>
            </p:grpSpPr>
            <p:pic>
              <p:nvPicPr>
                <p:cNvPr id="21"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3"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3" name="Group 12"/>
              <p:cNvGrpSpPr/>
              <p:nvPr/>
            </p:nvGrpSpPr>
            <p:grpSpPr>
              <a:xfrm>
                <a:off x="5907900" y="4790622"/>
                <a:ext cx="1612435" cy="206680"/>
                <a:chOff x="5926334" y="4790622"/>
                <a:chExt cx="1612435" cy="206680"/>
              </a:xfrm>
            </p:grpSpPr>
            <p:sp>
              <p:nvSpPr>
                <p:cNvPr id="19" name="Left-Right Arrow 18"/>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742556" y="5066734"/>
                <a:ext cx="1943123" cy="533530"/>
                <a:chOff x="5742556" y="5066734"/>
                <a:chExt cx="1943123" cy="533530"/>
              </a:xfrm>
            </p:grpSpPr>
            <p:sp>
              <p:nvSpPr>
                <p:cNvPr id="15" name="Left-Right Arrow 14"/>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5" name="Subtitle 10"/>
          <p:cNvSpPr txBox="1">
            <a:spLocks/>
          </p:cNvSpPr>
          <p:nvPr/>
        </p:nvSpPr>
        <p:spPr>
          <a:xfrm>
            <a:off x="2668922" y="6181645"/>
            <a:ext cx="4191000" cy="56824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z="2400" dirty="0" smtClean="0">
                <a:hlinkClick r:id="rId5"/>
              </a:rPr>
              <a:t>http://www.hydroshare.org</a:t>
            </a:r>
            <a:r>
              <a:rPr lang="en-US" sz="2400" dirty="0" smtClean="0"/>
              <a:t>  </a:t>
            </a:r>
          </a:p>
        </p:txBody>
      </p:sp>
      <p:sp>
        <p:nvSpPr>
          <p:cNvPr id="26" name="Rectangle 25"/>
          <p:cNvSpPr/>
          <p:nvPr/>
        </p:nvSpPr>
        <p:spPr>
          <a:xfrm>
            <a:off x="1341920" y="5850249"/>
            <a:ext cx="6267731" cy="369332"/>
          </a:xfrm>
          <a:prstGeom prst="rect">
            <a:avLst/>
          </a:prstGeom>
        </p:spPr>
        <p:txBody>
          <a:bodyPr wrap="square">
            <a:spAutoFit/>
          </a:bodyPr>
          <a:lstStyle/>
          <a:p>
            <a:pPr algn="ctr"/>
            <a:r>
              <a:rPr lang="en-US" dirty="0" smtClean="0"/>
              <a:t>USU, RENCI, BYU, UNC, UVA, CUAHSI, Tufts,, Texas, Purdue, SDSC</a:t>
            </a:r>
            <a:endParaRPr lang="en-US" dirty="0"/>
          </a:p>
        </p:txBody>
      </p:sp>
    </p:spTree>
    <p:extLst>
      <p:ext uri="{BB962C8B-B14F-4D97-AF65-F5344CB8AC3E}">
        <p14:creationId xmlns:p14="http://schemas.microsoft.com/office/powerpoint/2010/main" val="2607004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(will) HydroShare (be)?</a:t>
            </a:r>
            <a:endParaRPr lang="en-US" dirty="0"/>
          </a:p>
        </p:txBody>
      </p:sp>
      <p:sp>
        <p:nvSpPr>
          <p:cNvPr id="23" name="Content Placeholder 22"/>
          <p:cNvSpPr>
            <a:spLocks noGrp="1"/>
          </p:cNvSpPr>
          <p:nvPr>
            <p:ph idx="1"/>
          </p:nvPr>
        </p:nvSpPr>
        <p:spPr>
          <a:xfrm>
            <a:off x="290801" y="1588984"/>
            <a:ext cx="4992524" cy="4382962"/>
          </a:xfrm>
        </p:spPr>
        <p:txBody>
          <a:bodyPr>
            <a:normAutofit lnSpcReduction="10000"/>
          </a:bodyPr>
          <a:lstStyle/>
          <a:p>
            <a:r>
              <a:rPr lang="en-US" sz="2000" dirty="0"/>
              <a:t>HydroShare will be a community collaboration website that enables users to easily discover and access data and models, retrieve them to a desktop computer or perform analyses in a distributed computing environment that includes grid, cloud, or high performance computing model instances as necessary.</a:t>
            </a:r>
          </a:p>
          <a:p>
            <a:r>
              <a:rPr lang="en-US" sz="2000" dirty="0" smtClean="0"/>
              <a:t>Understanding </a:t>
            </a:r>
            <a:r>
              <a:rPr lang="en-US" sz="2000" dirty="0"/>
              <a:t>will be advanced through the ability to integrate information from multiple sources.  </a:t>
            </a:r>
          </a:p>
          <a:p>
            <a:r>
              <a:rPr lang="en-US" sz="2000" dirty="0"/>
              <a:t>Outcomes (data, results, models) can then be published as new resources that can be shared with collaborators. </a:t>
            </a:r>
          </a:p>
          <a:p>
            <a:pPr marL="0" indent="0">
              <a:buNone/>
            </a:pPr>
            <a:endParaRPr lang="en-US" sz="2000" dirty="0"/>
          </a:p>
        </p:txBody>
      </p:sp>
      <p:grpSp>
        <p:nvGrpSpPr>
          <p:cNvPr id="4" name="Group 3"/>
          <p:cNvGrpSpPr/>
          <p:nvPr/>
        </p:nvGrpSpPr>
        <p:grpSpPr>
          <a:xfrm>
            <a:off x="5412612" y="2287414"/>
            <a:ext cx="3362044" cy="2191724"/>
            <a:chOff x="1000974" y="2544819"/>
            <a:chExt cx="4361248" cy="2843107"/>
          </a:xfrm>
        </p:grpSpPr>
        <p:pic>
          <p:nvPicPr>
            <p:cNvPr id="5"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0974" y="3328257"/>
              <a:ext cx="4361248" cy="205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2654"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sp>
          <p:nvSpPr>
            <p:cNvPr id="7" name="TextBox 6"/>
            <p:cNvSpPr txBox="1"/>
            <p:nvPr/>
          </p:nvSpPr>
          <p:spPr>
            <a:xfrm>
              <a:off x="2534120" y="3759580"/>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8" name="TextBox 7"/>
            <p:cNvSpPr txBox="1"/>
            <p:nvPr/>
          </p:nvSpPr>
          <p:spPr>
            <a:xfrm>
              <a:off x="3495587" y="4358092"/>
              <a:ext cx="1343099" cy="4325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grpSp>
          <p:nvGrpSpPr>
            <p:cNvPr id="9" name="Group 8"/>
            <p:cNvGrpSpPr/>
            <p:nvPr/>
          </p:nvGrpSpPr>
          <p:grpSpPr>
            <a:xfrm>
              <a:off x="1853774" y="2544819"/>
              <a:ext cx="2703790" cy="1078750"/>
              <a:chOff x="5362222" y="4521514"/>
              <a:chExt cx="2703790" cy="1078750"/>
            </a:xfrm>
          </p:grpSpPr>
          <p:grpSp>
            <p:nvGrpSpPr>
              <p:cNvPr id="10" name="Group 9"/>
              <p:cNvGrpSpPr/>
              <p:nvPr/>
            </p:nvGrpSpPr>
            <p:grpSpPr>
              <a:xfrm>
                <a:off x="5362222" y="4521514"/>
                <a:ext cx="2703790" cy="654635"/>
                <a:chOff x="5362222" y="4521514"/>
                <a:chExt cx="2703790" cy="654635"/>
              </a:xfrm>
            </p:grpSpPr>
            <p:pic>
              <p:nvPicPr>
                <p:cNvPr id="19"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70001" y="4521514"/>
                  <a:ext cx="596011" cy="654635"/>
                </a:xfrm>
                <a:prstGeom prst="rect">
                  <a:avLst/>
                </a:prstGeom>
                <a:noFill/>
                <a:ln w="9525">
                  <a:noFill/>
                  <a:miter lim="800000"/>
                  <a:headEnd/>
                  <a:tailEnd/>
                </a:ln>
              </p:spPr>
            </p:pic>
            <p:pic>
              <p:nvPicPr>
                <p:cNvPr id="20"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416111" y="4521514"/>
                  <a:ext cx="596011" cy="654635"/>
                </a:xfrm>
                <a:prstGeom prst="rect">
                  <a:avLst/>
                </a:prstGeom>
                <a:noFill/>
                <a:ln w="9525">
                  <a:noFill/>
                  <a:miter lim="800000"/>
                  <a:headEnd/>
                  <a:tailEnd/>
                </a:ln>
              </p:spPr>
            </p:pic>
            <p:pic>
              <p:nvPicPr>
                <p:cNvPr id="21"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flipH="1">
                  <a:off x="5362222" y="4521514"/>
                  <a:ext cx="596011" cy="654635"/>
                </a:xfrm>
                <a:prstGeom prst="rect">
                  <a:avLst/>
                </a:prstGeom>
                <a:noFill/>
                <a:ln w="9525">
                  <a:noFill/>
                  <a:miter lim="800000"/>
                  <a:headEnd/>
                  <a:tailEnd/>
                </a:ln>
              </p:spPr>
            </p:pic>
          </p:grpSp>
          <p:grpSp>
            <p:nvGrpSpPr>
              <p:cNvPr id="11" name="Group 10"/>
              <p:cNvGrpSpPr/>
              <p:nvPr/>
            </p:nvGrpSpPr>
            <p:grpSpPr>
              <a:xfrm>
                <a:off x="5907900" y="4790622"/>
                <a:ext cx="1612435" cy="206680"/>
                <a:chOff x="5926334" y="4790622"/>
                <a:chExt cx="1612435" cy="206680"/>
              </a:xfrm>
            </p:grpSpPr>
            <p:sp>
              <p:nvSpPr>
                <p:cNvPr id="17" name="Left-Right Arrow 16"/>
                <p:cNvSpPr/>
                <p:nvPr/>
              </p:nvSpPr>
              <p:spPr>
                <a:xfrm>
                  <a:off x="5926334"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7015233" y="479062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742556" y="5066734"/>
                <a:ext cx="1943123" cy="533530"/>
                <a:chOff x="5742556" y="5066734"/>
                <a:chExt cx="1943123" cy="533530"/>
              </a:xfrm>
            </p:grpSpPr>
            <p:sp>
              <p:nvSpPr>
                <p:cNvPr id="13" name="Left-Right Arrow 12"/>
                <p:cNvSpPr/>
                <p:nvPr/>
              </p:nvSpPr>
              <p:spPr>
                <a:xfrm rot="3300000">
                  <a:off x="5584128"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3300000">
                  <a:off x="6741756" y="5235156"/>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rot="7500000">
                  <a:off x="7320571"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7500000">
                  <a:off x="6162942" y="5225162"/>
                  <a:ext cx="523536" cy="206680"/>
                </a:xfrm>
                <a:prstGeom prst="lef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2" name="Rectangle 21"/>
          <p:cNvSpPr/>
          <p:nvPr/>
        </p:nvSpPr>
        <p:spPr>
          <a:xfrm>
            <a:off x="604978" y="5727793"/>
            <a:ext cx="7934044" cy="830997"/>
          </a:xfrm>
          <a:prstGeom prst="rect">
            <a:avLst/>
          </a:prstGeom>
        </p:spPr>
        <p:txBody>
          <a:bodyPr wrap="square">
            <a:spAutoFit/>
          </a:bodyPr>
          <a:lstStyle/>
          <a:p>
            <a:pPr algn="ctr">
              <a:spcAft>
                <a:spcPts val="2000"/>
              </a:spcAft>
            </a:pPr>
            <a:r>
              <a:rPr lang="en-US" sz="2400" dirty="0">
                <a:solidFill>
                  <a:srgbClr val="0070C0"/>
                </a:solidFill>
              </a:rPr>
              <a:t>Our goal is to make sharing of hydrologic data and models as easy as sharing videos on YouTube or shopping on Amazon. </a:t>
            </a:r>
          </a:p>
        </p:txBody>
      </p:sp>
    </p:spTree>
    <p:extLst>
      <p:ext uri="{BB962C8B-B14F-4D97-AF65-F5344CB8AC3E}">
        <p14:creationId xmlns:p14="http://schemas.microsoft.com/office/powerpoint/2010/main" val="1526507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841888"/>
          </a:xfrm>
        </p:spPr>
        <p:txBody>
          <a:bodyPr/>
          <a:lstStyle/>
          <a:p>
            <a:r>
              <a:rPr lang="en-US" dirty="0" smtClean="0"/>
              <a:t>Outline</a:t>
            </a:r>
            <a:endParaRPr lang="en-US" dirty="0"/>
          </a:p>
        </p:txBody>
      </p:sp>
      <p:sp>
        <p:nvSpPr>
          <p:cNvPr id="3" name="Content Placeholder 2"/>
          <p:cNvSpPr>
            <a:spLocks noGrp="1"/>
          </p:cNvSpPr>
          <p:nvPr>
            <p:ph idx="1"/>
          </p:nvPr>
        </p:nvSpPr>
        <p:spPr>
          <a:xfrm>
            <a:off x="412637" y="1219200"/>
            <a:ext cx="5808903" cy="5236823"/>
          </a:xfrm>
        </p:spPr>
        <p:txBody>
          <a:bodyPr>
            <a:normAutofit fontScale="70000" lnSpcReduction="20000"/>
          </a:bodyPr>
          <a:lstStyle/>
          <a:p>
            <a:r>
              <a:rPr lang="en-US" dirty="0" smtClean="0"/>
              <a:t>Hydrologic data and computational challenges</a:t>
            </a:r>
          </a:p>
          <a:p>
            <a:r>
              <a:rPr lang="en-US" dirty="0" smtClean="0"/>
              <a:t>Hydrologic Terrain Analysis (TauDEM -&gt; </a:t>
            </a:r>
            <a:r>
              <a:rPr lang="en-US" dirty="0" err="1" smtClean="0"/>
              <a:t>CyberGIS</a:t>
            </a:r>
            <a:r>
              <a:rPr lang="en-US" dirty="0" smtClean="0"/>
              <a:t>)</a:t>
            </a:r>
          </a:p>
          <a:p>
            <a:r>
              <a:rPr lang="en-US" dirty="0" smtClean="0"/>
              <a:t>CUAHSI HIS Services-Oriented Architecture</a:t>
            </a:r>
          </a:p>
          <a:p>
            <a:pPr lvl="1"/>
            <a:r>
              <a:rPr lang="en-US" dirty="0" smtClean="0"/>
              <a:t>Standards for hydrologic data storage and exchange</a:t>
            </a:r>
          </a:p>
          <a:p>
            <a:pPr lvl="1"/>
            <a:r>
              <a:rPr lang="en-US" dirty="0" smtClean="0"/>
              <a:t>Catalog for data discovery </a:t>
            </a:r>
          </a:p>
          <a:p>
            <a:pPr lvl="1"/>
            <a:r>
              <a:rPr lang="en-US" dirty="0" smtClean="0"/>
              <a:t>Integration of information from multiple sources </a:t>
            </a:r>
          </a:p>
          <a:p>
            <a:r>
              <a:rPr lang="en-US" dirty="0" smtClean="0"/>
              <a:t>HydroShare </a:t>
            </a:r>
          </a:p>
          <a:p>
            <a:pPr lvl="1"/>
            <a:r>
              <a:rPr lang="en-US" dirty="0" smtClean="0"/>
              <a:t>Collaborative data analysis and publication</a:t>
            </a:r>
          </a:p>
          <a:p>
            <a:pPr lvl="1"/>
            <a:r>
              <a:rPr lang="en-US" dirty="0" smtClean="0"/>
              <a:t>Collaborative integrated modeling</a:t>
            </a:r>
          </a:p>
          <a:p>
            <a:pPr lvl="1"/>
            <a:r>
              <a:rPr lang="en-US" dirty="0" smtClean="0"/>
              <a:t>Architecture (</a:t>
            </a:r>
            <a:r>
              <a:rPr lang="en-US" dirty="0"/>
              <a:t>Resource Centric </a:t>
            </a:r>
            <a:r>
              <a:rPr lang="en-US" dirty="0" smtClean="0"/>
              <a:t>Paradigm)</a:t>
            </a:r>
          </a:p>
          <a:p>
            <a:pPr lvl="1"/>
            <a:r>
              <a:rPr lang="en-US" dirty="0" smtClean="0"/>
              <a:t>Resource Data Model</a:t>
            </a:r>
          </a:p>
          <a:p>
            <a:pPr lvl="1"/>
            <a:r>
              <a:rPr lang="en-US" dirty="0" smtClean="0"/>
              <a:t>Functionality (to be) developed</a:t>
            </a:r>
          </a:p>
        </p:txBody>
      </p:sp>
      <p:pic>
        <p:nvPicPr>
          <p:cNvPr id="5" name="Picture 2" descr="I:\DCIM\Camera\2012-09-02 16.2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7620000" y="3733800"/>
            <a:ext cx="1064385" cy="1143000"/>
          </a:xfrm>
          <a:prstGeom prst="rect">
            <a:avLst/>
          </a:prstGeom>
          <a:noFill/>
        </p:spPr>
      </p:pic>
      <p:pic>
        <p:nvPicPr>
          <p:cNvPr id="10" name="Picture 7" descr="ODM 1"/>
          <p:cNvPicPr>
            <a:picLocks noChangeAspect="1" noChangeArrowheads="1"/>
          </p:cNvPicPr>
          <p:nvPr/>
        </p:nvPicPr>
        <p:blipFill rotWithShape="1">
          <a:blip r:embed="rId4" cstate="print"/>
          <a:srcRect r="67813" b="66643"/>
          <a:stretch/>
        </p:blipFill>
        <p:spPr bwMode="auto">
          <a:xfrm>
            <a:off x="6019800" y="3733800"/>
            <a:ext cx="1059679" cy="1143000"/>
          </a:xfrm>
          <a:prstGeom prst="rect">
            <a:avLst/>
          </a:prstGeom>
          <a:noFill/>
          <a:ln w="9525">
            <a:solidFill>
              <a:schemeClr val="tx1"/>
            </a:solidFill>
            <a:miter lim="800000"/>
            <a:headEnd/>
            <a:tailEnd/>
          </a:ln>
        </p:spPr>
      </p:pic>
      <p:pic>
        <p:nvPicPr>
          <p:cNvPr id="12" name="Picture 2" descr="C:\Users\rayi\Dropbox\NSF SSI Hydrology\SI2 Jan 2013 Mtg\1 Pager\pics\cloud_0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5257800"/>
            <a:ext cx="2665412" cy="12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ahsi_logo_4"/>
          <p:cNvPicPr>
            <a:picLocks noChangeAspect="1" noChangeArrowheads="1"/>
          </p:cNvPicPr>
          <p:nvPr/>
        </p:nvPicPr>
        <p:blipFill>
          <a:blip r:embed="rId6" cstate="print">
            <a:extLst>
              <a:ext uri="{28A0092B-C50C-407E-A947-70E740481C1C}">
                <a14:useLocalDpi xmlns:a14="http://schemas.microsoft.com/office/drawing/2010/main" val="0"/>
              </a:ext>
            </a:extLst>
          </a:blip>
          <a:srcRect r="69569"/>
          <a:stretch>
            <a:fillRect/>
          </a:stretch>
        </p:blipFill>
        <p:spPr bwMode="auto">
          <a:xfrm>
            <a:off x="6334026" y="5662663"/>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encrypted-tbn1.gstatic.com/images?q=tbn:ANd9GcSfu_cr5zyUm_r2Werw87zQ7B8DxfYYdO9A8aXeXbCMv-VDLLJ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0172" y="5997790"/>
            <a:ext cx="681806" cy="250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56855" y="5466354"/>
            <a:ext cx="888439" cy="490878"/>
          </a:xfrm>
          <a:prstGeom prst="rect">
            <a:avLst/>
          </a:prstGeom>
          <a:noFill/>
          <a:ln w="9525">
            <a:noFill/>
            <a:miter lim="800000"/>
            <a:headEnd/>
            <a:tailEnd/>
          </a:ln>
        </p:spPr>
      </p:pic>
      <p:pic>
        <p:nvPicPr>
          <p:cNvPr id="16"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1957" y="5725939"/>
            <a:ext cx="500470" cy="4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stCxn id="10" idx="0"/>
            <a:endCxn id="5"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0"/>
            <a:endCxn id="5"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0"/>
          </p:cNvCxnSpPr>
          <p:nvPr/>
        </p:nvCxnSpPr>
        <p:spPr>
          <a:xfrm flipV="1">
            <a:off x="7341559" y="1752600"/>
            <a:ext cx="1023"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1"/>
            <a:endCxn id="10"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76738" y="1036320"/>
            <a:ext cx="929640" cy="1021080"/>
          </a:xfrm>
          <a:prstGeom prst="rect">
            <a:avLst/>
          </a:prstGeom>
          <a:noFill/>
          <a:ln w="9525">
            <a:noFill/>
            <a:miter lim="800000"/>
            <a:headEnd/>
            <a:tailEnd/>
          </a:ln>
        </p:spPr>
      </p:pic>
    </p:spTree>
    <p:extLst>
      <p:ext uri="{BB962C8B-B14F-4D97-AF65-F5344CB8AC3E}">
        <p14:creationId xmlns:p14="http://schemas.microsoft.com/office/powerpoint/2010/main" val="411084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0" name="Group 9"/>
          <p:cNvGrpSpPr/>
          <p:nvPr/>
        </p:nvGrpSpPr>
        <p:grpSpPr>
          <a:xfrm>
            <a:off x="2409814" y="4256455"/>
            <a:ext cx="1798850" cy="786997"/>
            <a:chOff x="2409814" y="4256455"/>
            <a:chExt cx="1798850" cy="786997"/>
          </a:xfrm>
        </p:grpSpPr>
        <p:sp>
          <p:nvSpPr>
            <p:cNvPr id="19" name="TextBox 18"/>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r>
                <a:rPr lang="en-US" dirty="0" err="1" smtClean="0">
                  <a:solidFill>
                    <a:prstClr val="black"/>
                  </a:solidFill>
                  <a:latin typeface="Arial" pitchFamily="34" charset="0"/>
                  <a:cs typeface="Arial" pitchFamily="34" charset="0"/>
                </a:rPr>
                <a:t>HydroServer</a:t>
              </a:r>
              <a:r>
                <a:rPr lang="en-US" dirty="0" smtClean="0">
                  <a:solidFill>
                    <a:prstClr val="black"/>
                  </a:solidFill>
                  <a:latin typeface="Arial" pitchFamily="34" charset="0"/>
                  <a:cs typeface="Arial" pitchFamily="34" charset="0"/>
                </a:rPr>
                <a:t> (ODM) </a:t>
              </a:r>
              <a:endParaRPr lang="en-US" dirty="0">
                <a:solidFill>
                  <a:prstClr val="black"/>
                </a:solidFill>
                <a:latin typeface="Arial" pitchFamily="34" charset="0"/>
                <a:cs typeface="Arial" pitchFamily="34" charset="0"/>
              </a:endParaRPr>
            </a:p>
          </p:txBody>
        </p:sp>
        <p:sp>
          <p:nvSpPr>
            <p:cNvPr id="5" name="Flowchart: Magnetic Disk 4"/>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945248" y="5037102"/>
            <a:ext cx="2370340" cy="563960"/>
            <a:chOff x="945248" y="5037102"/>
            <a:chExt cx="2370340" cy="563960"/>
          </a:xfrm>
        </p:grpSpPr>
        <p:sp>
          <p:nvSpPr>
            <p:cNvPr id="21" name="Oval 20"/>
            <p:cNvSpPr/>
            <p:nvPr/>
          </p:nvSpPr>
          <p:spPr>
            <a:xfrm>
              <a:off x="945248" y="511951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1</a:t>
              </a:r>
              <a:endParaRPr lang="en-US" dirty="0">
                <a:solidFill>
                  <a:prstClr val="black"/>
                </a:solidFill>
              </a:endParaRPr>
            </a:p>
          </p:txBody>
        </p:sp>
        <p:sp>
          <p:nvSpPr>
            <p:cNvPr id="22" name="Oval 21"/>
            <p:cNvSpPr/>
            <p:nvPr/>
          </p:nvSpPr>
          <p:spPr>
            <a:xfrm>
              <a:off x="2323468" y="529626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2</a:t>
              </a:r>
              <a:endParaRPr lang="en-US" dirty="0">
                <a:solidFill>
                  <a:prstClr val="black"/>
                </a:solidFill>
              </a:endParaRPr>
            </a:p>
          </p:txBody>
        </p:sp>
        <p:cxnSp>
          <p:nvCxnSpPr>
            <p:cNvPr id="12" name="Curved Connector 11"/>
            <p:cNvCxnSpPr>
              <a:stCxn id="7" idx="2"/>
              <a:endCxn id="19" idx="2"/>
            </p:cNvCxnSpPr>
            <p:nvPr/>
          </p:nvCxnSpPr>
          <p:spPr>
            <a:xfrm rot="16200000" flipH="1">
              <a:off x="2186082" y="3920295"/>
              <a:ext cx="12700" cy="2246313"/>
            </a:xfrm>
            <a:prstGeom prst="curvedConnector3">
              <a:avLst>
                <a:gd name="adj1" fmla="val 180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632318" y="1423060"/>
            <a:ext cx="2371034" cy="646331"/>
          </a:xfrm>
          <a:prstGeom prst="rect">
            <a:avLst/>
          </a:prstGeom>
          <a:noFill/>
        </p:spPr>
        <p:txBody>
          <a:bodyPr wrap="none" rtlCol="0">
            <a:spAutoFit/>
          </a:bodyPr>
          <a:lstStyle/>
          <a:p>
            <a:pPr marL="342900" indent="-342900">
              <a:buFontTx/>
              <a:buAutoNum type="arabicPeriod"/>
            </a:pPr>
            <a:r>
              <a:rPr lang="en-US" dirty="0" smtClean="0">
                <a:solidFill>
                  <a:prstClr val="black"/>
                </a:solidFill>
              </a:rPr>
              <a:t>Observe</a:t>
            </a:r>
          </a:p>
          <a:p>
            <a:pPr marL="342900" indent="-342900">
              <a:buFontTx/>
              <a:buAutoNum type="arabicPeriod"/>
            </a:pPr>
            <a:r>
              <a:rPr lang="en-US" dirty="0" smtClean="0">
                <a:solidFill>
                  <a:prstClr val="black"/>
                </a:solidFill>
              </a:rPr>
              <a:t>Publish and Catalog</a:t>
            </a:r>
            <a:endParaRPr lang="en-US" dirty="0">
              <a:solidFill>
                <a:prstClr val="black"/>
              </a:solidFill>
            </a:endParaRPr>
          </a:p>
        </p:txBody>
      </p:sp>
      <p:grpSp>
        <p:nvGrpSpPr>
          <p:cNvPr id="23" name="Group 22"/>
          <p:cNvGrpSpPr/>
          <p:nvPr/>
        </p:nvGrpSpPr>
        <p:grpSpPr>
          <a:xfrm>
            <a:off x="2587701" y="2612525"/>
            <a:ext cx="918846" cy="1643930"/>
            <a:chOff x="2587701" y="2612525"/>
            <a:chExt cx="918846" cy="1643930"/>
          </a:xfrm>
        </p:grpSpPr>
        <p:pic>
          <p:nvPicPr>
            <p:cNvPr id="29"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urved Connector 33"/>
            <p:cNvCxnSpPr>
              <a:stCxn id="19" idx="0"/>
              <a:endCxn id="29" idx="2"/>
            </p:cNvCxnSpPr>
            <p:nvPr/>
          </p:nvCxnSpPr>
          <p:spPr>
            <a:xfrm rot="16200000" flipV="1">
              <a:off x="2768366" y="3715581"/>
              <a:ext cx="819632" cy="262115"/>
            </a:xfrm>
            <a:prstGeom prst="curvedConnector3">
              <a:avLst>
                <a:gd name="adj1" fmla="val 4485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747269" y="365616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3</a:t>
              </a:r>
              <a:endParaRPr lang="en-US" dirty="0">
                <a:solidFill>
                  <a:prstClr val="black"/>
                </a:solidFill>
              </a:endParaRPr>
            </a:p>
          </p:txBody>
        </p:sp>
      </p:grpSp>
      <p:sp>
        <p:nvSpPr>
          <p:cNvPr id="36" name="TextBox 35"/>
          <p:cNvSpPr txBox="1"/>
          <p:nvPr/>
        </p:nvSpPr>
        <p:spPr>
          <a:xfrm>
            <a:off x="6629950" y="1412603"/>
            <a:ext cx="2373402" cy="1200329"/>
          </a:xfrm>
          <a:prstGeom prst="rect">
            <a:avLst/>
          </a:prstGeom>
          <a:solidFill>
            <a:schemeClr val="bg1"/>
          </a:solidFill>
        </p:spPr>
        <p:txBody>
          <a:bodyPr wrap="square" rIns="365760" rtlCol="0">
            <a:spAutoFit/>
          </a:bodyPr>
          <a:lstStyle/>
          <a:p>
            <a:pPr marL="342900" indent="-342900">
              <a:buFont typeface="+mj-lt"/>
              <a:buAutoNum type="arabicPeriod" startAt="3"/>
            </a:pPr>
            <a:r>
              <a:rPr lang="en-US" dirty="0" smtClean="0">
                <a:solidFill>
                  <a:prstClr val="black"/>
                </a:solidFill>
              </a:rPr>
              <a:t>Discover and Analyze/Model (in Desktop or Cloud)</a:t>
            </a:r>
            <a:endParaRPr lang="en-US" dirty="0">
              <a:solidFill>
                <a:prstClr val="black"/>
              </a:solidFill>
            </a:endParaRPr>
          </a:p>
        </p:txBody>
      </p:sp>
      <p:sp>
        <p:nvSpPr>
          <p:cNvPr id="33"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38" name="Group 37"/>
          <p:cNvGrpSpPr/>
          <p:nvPr/>
        </p:nvGrpSpPr>
        <p:grpSpPr>
          <a:xfrm>
            <a:off x="6928354" y="3967251"/>
            <a:ext cx="1583655" cy="1092722"/>
            <a:chOff x="6721878" y="2767715"/>
            <a:chExt cx="1583655" cy="1092722"/>
          </a:xfrm>
        </p:grpSpPr>
        <p:sp>
          <p:nvSpPr>
            <p:cNvPr id="39" name="TextBox 38"/>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0"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40"/>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283238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646331"/>
          </a:xfrm>
          <a:prstGeom prst="rect">
            <a:avLst/>
          </a:prstGeom>
          <a:solidFill>
            <a:schemeClr val="bg1"/>
          </a:solidFill>
        </p:spPr>
        <p:txBody>
          <a:bodyPr wrap="square" rtlCol="0">
            <a:spAutoFit/>
          </a:bodyPr>
          <a:lstStyle/>
          <a:p>
            <a:pPr marL="342900" indent="-342900">
              <a:buFont typeface="+mj-lt"/>
              <a:buAutoNum type="arabicPeriod" startAt="4"/>
            </a:pPr>
            <a:r>
              <a:rPr lang="en-US" dirty="0" smtClean="0">
                <a:solidFill>
                  <a:prstClr val="black"/>
                </a:solidFill>
              </a:rPr>
              <a:t>Share the results (Data and Models)</a:t>
            </a:r>
            <a:endParaRPr lang="en-US" dirty="0">
              <a:solidFill>
                <a:prstClr val="black"/>
              </a:solidFill>
            </a:endParaRPr>
          </a:p>
        </p:txBody>
      </p:sp>
      <p:grpSp>
        <p:nvGrpSpPr>
          <p:cNvPr id="37" name="Group 36"/>
          <p:cNvGrpSpPr/>
          <p:nvPr/>
        </p:nvGrpSpPr>
        <p:grpSpPr>
          <a:xfrm>
            <a:off x="2404952" y="4301198"/>
            <a:ext cx="1798850" cy="786997"/>
            <a:chOff x="2409814" y="4256455"/>
            <a:chExt cx="1798850" cy="786997"/>
          </a:xfrm>
        </p:grpSpPr>
        <p:sp>
          <p:nvSpPr>
            <p:cNvPr id="38" name="TextBox 37"/>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nSpc>
                  <a:spcPts val="2000"/>
                </a:lnSpc>
              </a:pPr>
              <a:r>
                <a:rPr lang="en-US" dirty="0" err="1" smtClean="0">
                  <a:solidFill>
                    <a:prstClr val="black"/>
                  </a:solidFill>
                  <a:latin typeface="Arial" pitchFamily="34" charset="0"/>
                  <a:cs typeface="Arial" pitchFamily="34" charset="0"/>
                </a:rPr>
                <a:t>HydroShare</a:t>
              </a:r>
              <a:r>
                <a:rPr lang="en-US" dirty="0" smtClean="0">
                  <a:solidFill>
                    <a:prstClr val="black"/>
                  </a:solidFill>
                  <a:latin typeface="Arial" pitchFamily="34" charset="0"/>
                  <a:cs typeface="Arial" pitchFamily="34" charset="0"/>
                </a:rPr>
                <a:t> resource</a:t>
              </a:r>
            </a:p>
            <a:p>
              <a:pPr>
                <a:lnSpc>
                  <a:spcPts val="2000"/>
                </a:lnSpc>
              </a:pPr>
              <a:r>
                <a:rPr lang="en-US" dirty="0" smtClean="0">
                  <a:solidFill>
                    <a:prstClr val="black"/>
                  </a:solidFill>
                  <a:latin typeface="Arial" pitchFamily="34" charset="0"/>
                  <a:cs typeface="Arial" pitchFamily="34" charset="0"/>
                </a:rPr>
                <a:t>store</a:t>
              </a:r>
              <a:endParaRPr lang="en-US" dirty="0">
                <a:solidFill>
                  <a:prstClr val="black"/>
                </a:solidFill>
                <a:latin typeface="Arial" pitchFamily="34" charset="0"/>
                <a:cs typeface="Arial" pitchFamily="34" charset="0"/>
              </a:endParaRPr>
            </a:p>
          </p:txBody>
        </p:sp>
        <p:sp>
          <p:nvSpPr>
            <p:cNvPr id="39" name="Flowchart: Magnetic Disk 38"/>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p:cNvGrpSpPr/>
          <p:nvPr/>
        </p:nvGrpSpPr>
        <p:grpSpPr>
          <a:xfrm>
            <a:off x="2744867" y="3436823"/>
            <a:ext cx="559511" cy="864375"/>
            <a:chOff x="2744867" y="3436823"/>
            <a:chExt cx="559511" cy="864375"/>
          </a:xfrm>
        </p:grpSpPr>
        <p:cxnSp>
          <p:nvCxnSpPr>
            <p:cNvPr id="40" name="Curved Connector 39"/>
            <p:cNvCxnSpPr>
              <a:stCxn id="38" idx="0"/>
              <a:endCxn id="42" idx="2"/>
            </p:cNvCxnSpPr>
            <p:nvPr/>
          </p:nvCxnSpPr>
          <p:spPr>
            <a:xfrm rot="16200000" flipV="1">
              <a:off x="2743564" y="3740384"/>
              <a:ext cx="864375" cy="257253"/>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744867" y="365284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4</a:t>
              </a:r>
              <a:endParaRPr lang="en-US" dirty="0">
                <a:solidFill>
                  <a:prstClr val="black"/>
                </a:solidFill>
              </a:endParaRPr>
            </a:p>
          </p:txBody>
        </p:sp>
      </p:grpSp>
      <p:pic>
        <p:nvPicPr>
          <p:cNvPr id="42"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p:cNvSpPr txBox="1">
            <a:spLocks/>
          </p:cNvSpPr>
          <p:nvPr/>
        </p:nvSpPr>
        <p:spPr>
          <a:xfrm>
            <a:off x="252188" y="214051"/>
            <a:ext cx="8535368"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t>Collaborative data analysis and publication use case</a:t>
            </a:r>
            <a:endParaRPr lang="en-US" sz="2800" baseline="-25000" dirty="0"/>
          </a:p>
        </p:txBody>
      </p:sp>
      <p:grpSp>
        <p:nvGrpSpPr>
          <p:cNvPr id="33" name="Group 32"/>
          <p:cNvGrpSpPr/>
          <p:nvPr/>
        </p:nvGrpSpPr>
        <p:grpSpPr>
          <a:xfrm>
            <a:off x="6928354" y="3967251"/>
            <a:ext cx="1583655" cy="1092722"/>
            <a:chOff x="6721878" y="2767715"/>
            <a:chExt cx="1583655" cy="1092722"/>
          </a:xfrm>
        </p:grpSpPr>
        <p:sp>
          <p:nvSpPr>
            <p:cNvPr id="34" name="TextBox 33"/>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3"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Rectangle 43"/>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25217615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5"/>
            </a:pPr>
            <a:r>
              <a:rPr lang="en-US" dirty="0" smtClean="0">
                <a:solidFill>
                  <a:prstClr val="black"/>
                </a:solidFill>
              </a:rPr>
              <a:t>Group Collaboration using HydroShare</a:t>
            </a:r>
          </a:p>
          <a:p>
            <a:pPr marL="342900" indent="-342900">
              <a:buFont typeface="+mj-lt"/>
              <a:buAutoNum type="arabicPeriod" startAt="5"/>
            </a:pPr>
            <a:r>
              <a:rPr lang="en-US" dirty="0" smtClean="0">
                <a:solidFill>
                  <a:prstClr val="black"/>
                </a:solidFill>
              </a:rPr>
              <a:t>Preparation of a paper</a:t>
            </a:r>
          </a:p>
        </p:txBody>
      </p:sp>
      <p:cxnSp>
        <p:nvCxnSpPr>
          <p:cNvPr id="40" name="Curved Connector 39"/>
          <p:cNvCxnSpPr>
            <a:stCxn id="24" idx="0"/>
            <a:endCxn id="42" idx="2"/>
          </p:cNvCxnSpPr>
          <p:nvPr/>
        </p:nvCxnSpPr>
        <p:spPr>
          <a:xfrm rot="16200000" flipV="1">
            <a:off x="3450497" y="2718376"/>
            <a:ext cx="301252" cy="1205883"/>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563521" y="296278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5</a:t>
            </a:r>
            <a:endParaRPr lang="en-US" dirty="0">
              <a:solidFill>
                <a:prstClr val="black"/>
              </a:solidFill>
            </a:endParaRPr>
          </a:p>
        </p:txBody>
      </p:sp>
      <p:pic>
        <p:nvPicPr>
          <p:cNvPr id="42"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2680940" y="2601497"/>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3932460" y="2599272"/>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5196090" y="2599271"/>
            <a:ext cx="634482" cy="56919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urved Connector 34"/>
          <p:cNvCxnSpPr>
            <a:endCxn id="29" idx="2"/>
          </p:cNvCxnSpPr>
          <p:nvPr/>
        </p:nvCxnSpPr>
        <p:spPr>
          <a:xfrm rot="5400000" flipH="1" flipV="1">
            <a:off x="4079385" y="3278143"/>
            <a:ext cx="279991" cy="60641"/>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24" idx="0"/>
            <a:endCxn id="34" idx="2"/>
          </p:cNvCxnSpPr>
          <p:nvPr/>
        </p:nvCxnSpPr>
        <p:spPr>
          <a:xfrm rot="5400000" flipH="1" flipV="1">
            <a:off x="4706958" y="2665572"/>
            <a:ext cx="303478" cy="1309267"/>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360931" y="3639000"/>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6</a:t>
            </a:r>
            <a:endParaRPr lang="en-US" dirty="0">
              <a:solidFill>
                <a:prstClr val="black"/>
              </a:solidFill>
            </a:endParaRP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8"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2" name="Group 1"/>
          <p:cNvGrpSpPr/>
          <p:nvPr/>
        </p:nvGrpSpPr>
        <p:grpSpPr>
          <a:xfrm>
            <a:off x="6928354" y="3967251"/>
            <a:ext cx="1583655" cy="1092722"/>
            <a:chOff x="6721878" y="2767715"/>
            <a:chExt cx="1583655" cy="1092722"/>
          </a:xfrm>
        </p:grpSpPr>
        <p:sp>
          <p:nvSpPr>
            <p:cNvPr id="38" name="TextBox 37"/>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39" name="Picture 4" descr="cuahsi_logo_4"/>
            <p:cNvPicPr>
              <a:picLocks noChangeAspect="1" noChangeArrowheads="1"/>
            </p:cNvPicPr>
            <p:nvPr/>
          </p:nvPicPr>
          <p:blipFill>
            <a:blip r:embed="rId8"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 name="Rectangle 48"/>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spTree>
    <p:extLst>
      <p:ext uri="{BB962C8B-B14F-4D97-AF65-F5344CB8AC3E}">
        <p14:creationId xmlns:p14="http://schemas.microsoft.com/office/powerpoint/2010/main" val="13644730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solidFill>
                    <a:prstClr val="black"/>
                  </a:solidFill>
                  <a:latin typeface="Arial" pitchFamily="34" charset="0"/>
                  <a:cs typeface="Arial" pitchFamily="34" charset="0"/>
                </a:rPr>
                <a:t>Observers and instruments</a:t>
              </a:r>
              <a:endParaRPr lang="en-US" sz="1600" dirty="0">
                <a:solidFill>
                  <a:prstClr val="black"/>
                </a:solidFill>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Data</a:t>
            </a:r>
            <a:endParaRPr lang="en-US" dirty="0">
              <a:solidFill>
                <a:prstClr val="black"/>
              </a:solidFill>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Analysis</a:t>
            </a:r>
            <a:endParaRPr lang="en-US" dirty="0">
              <a:solidFill>
                <a:prstClr val="black"/>
              </a:solidFill>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solidFill>
                  <a:prstClr val="black"/>
                </a:solidFill>
                <a:latin typeface="Arial" pitchFamily="34" charset="0"/>
                <a:cs typeface="Arial" pitchFamily="34" charset="0"/>
              </a:rPr>
              <a:t>Models</a:t>
            </a:r>
            <a:endParaRPr lang="en-US" dirty="0">
              <a:solidFill>
                <a:prstClr val="black"/>
              </a:solidFill>
              <a:latin typeface="Arial" pitchFamily="34" charset="0"/>
              <a:cs typeface="Arial" pitchFamily="34" charset="0"/>
            </a:endParaRPr>
          </a:p>
        </p:txBody>
      </p:sp>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a:defRPr/>
            </a:pPr>
            <a:r>
              <a:rPr lang="en-US" sz="2400" dirty="0">
                <a:solidFill>
                  <a:prstClr val="black"/>
                </a:solidFill>
              </a:rPr>
              <a:t>Collaboration</a:t>
            </a:r>
          </a:p>
        </p:txBody>
      </p:sp>
      <p:pic>
        <p:nvPicPr>
          <p:cNvPr id="31" name="Picture 2" descr="C:\Users\rayi\Dropbox\NSF SSI Hydrology\SI2 Jan 2013 Mtg\1 Pager\pics\people_01.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7"/>
            </a:pPr>
            <a:r>
              <a:rPr lang="en-US" dirty="0" smtClean="0">
                <a:solidFill>
                  <a:prstClr val="black"/>
                </a:solidFill>
              </a:rPr>
              <a:t>Submittal of paper, review, archival of electronic paper with data, methods and workflow</a:t>
            </a: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Oval 50"/>
          <p:cNvSpPr/>
          <p:nvPr/>
        </p:nvSpPr>
        <p:spPr>
          <a:xfrm>
            <a:off x="6427578" y="382954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7</a:t>
            </a:r>
            <a:endParaRPr lang="en-US" dirty="0">
              <a:solidFill>
                <a:prstClr val="black"/>
              </a:solidFill>
            </a:endParaRPr>
          </a:p>
        </p:txBody>
      </p:sp>
      <p:cxnSp>
        <p:nvCxnSpPr>
          <p:cNvPr id="52" name="Curved Connector 51"/>
          <p:cNvCxnSpPr>
            <a:stCxn id="19" idx="3"/>
            <a:endCxn id="38" idx="1"/>
          </p:cNvCxnSpPr>
          <p:nvPr/>
        </p:nvCxnSpPr>
        <p:spPr>
          <a:xfrm>
            <a:off x="6067478" y="3935277"/>
            <a:ext cx="692535" cy="278808"/>
          </a:xfrm>
          <a:prstGeom prst="curved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252188" y="214051"/>
            <a:ext cx="8535368" cy="1143000"/>
          </a:xfrm>
        </p:spPr>
        <p:txBody>
          <a:bodyPr>
            <a:noAutofit/>
          </a:bodyPr>
          <a:lstStyle/>
          <a:p>
            <a:r>
              <a:rPr lang="en-US" sz="2800" dirty="0" smtClean="0"/>
              <a:t>Collaborative data analysis and publication use case</a:t>
            </a:r>
            <a:endParaRPr lang="en-US" sz="2800" baseline="-25000" dirty="0"/>
          </a:p>
        </p:txBody>
      </p:sp>
      <p:grpSp>
        <p:nvGrpSpPr>
          <p:cNvPr id="35" name="Group 34"/>
          <p:cNvGrpSpPr/>
          <p:nvPr/>
        </p:nvGrpSpPr>
        <p:grpSpPr>
          <a:xfrm>
            <a:off x="6928354" y="3967251"/>
            <a:ext cx="1583655" cy="1092722"/>
            <a:chOff x="6721878" y="2767715"/>
            <a:chExt cx="1583655" cy="1092722"/>
          </a:xfrm>
        </p:grpSpPr>
        <p:sp>
          <p:nvSpPr>
            <p:cNvPr id="40" name="TextBox 39"/>
            <p:cNvSpPr txBox="1"/>
            <p:nvPr/>
          </p:nvSpPr>
          <p:spPr bwMode="auto">
            <a:xfrm>
              <a:off x="6721878" y="2767715"/>
              <a:ext cx="1583655" cy="1092722"/>
            </a:xfrm>
            <a:prstGeom prst="rect">
              <a:avLst/>
            </a:prstGeom>
            <a:solidFill>
              <a:sysClr val="window" lastClr="FFFFFF">
                <a:lumMod val="95000"/>
              </a:sysClr>
            </a:solidFill>
            <a:ln w="12700">
              <a:solidFill>
                <a:sysClr val="windowText" lastClr="000000"/>
              </a:solidFill>
              <a:prstDash val="sysDot"/>
            </a:ln>
          </p:spPr>
          <p:txBody>
            <a:bodyPr wrap="square" anchor="b"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prstClr val="black"/>
                  </a:solidFill>
                  <a:effectLst/>
                  <a:uLnTx/>
                  <a:uFillTx/>
                </a:rPr>
                <a:t>CUAHSI</a:t>
              </a:r>
              <a:r>
                <a:rPr kumimoji="0" lang="en-US" b="0" i="0" u="none" strike="noStrike" kern="0" cap="none" spc="0" normalizeH="0" noProof="0" dirty="0" smtClean="0">
                  <a:ln>
                    <a:noFill/>
                  </a:ln>
                  <a:solidFill>
                    <a:prstClr val="black"/>
                  </a:solidFill>
                  <a:effectLst/>
                  <a:uLnTx/>
                  <a:uFillTx/>
                </a:rPr>
                <a:t> Water Data Center</a:t>
              </a:r>
              <a:endParaRPr kumimoji="0" lang="en-US" b="0" i="0" u="none" strike="noStrike" kern="0" cap="none" spc="0" normalizeH="0" baseline="0" noProof="0" dirty="0">
                <a:ln>
                  <a:noFill/>
                </a:ln>
                <a:solidFill>
                  <a:prstClr val="black"/>
                </a:solidFill>
                <a:effectLst/>
                <a:uLnTx/>
                <a:uFillTx/>
              </a:endParaRPr>
            </a:p>
          </p:txBody>
        </p:sp>
        <p:pic>
          <p:nvPicPr>
            <p:cNvPr id="41" name="Picture 4" descr="cuahsi_logo_4"/>
            <p:cNvPicPr>
              <a:picLocks noChangeAspect="1" noChangeArrowheads="1"/>
            </p:cNvPicPr>
            <p:nvPr/>
          </p:nvPicPr>
          <p:blipFill>
            <a:blip r:embed="rId7" cstate="print">
              <a:extLst>
                <a:ext uri="{28A0092B-C50C-407E-A947-70E740481C1C}">
                  <a14:useLocalDpi xmlns:a14="http://schemas.microsoft.com/office/drawing/2010/main" val="0"/>
                </a:ext>
              </a:extLst>
            </a:blip>
            <a:srcRect r="69569"/>
            <a:stretch>
              <a:fillRect/>
            </a:stretch>
          </p:blipFill>
          <p:spPr bwMode="auto">
            <a:xfrm>
              <a:off x="7289818" y="2841644"/>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42"/>
          <p:cNvSpPr/>
          <p:nvPr/>
        </p:nvSpPr>
        <p:spPr>
          <a:xfrm>
            <a:off x="6125225" y="5400395"/>
            <a:ext cx="3018775" cy="369332"/>
          </a:xfrm>
          <a:prstGeom prst="rect">
            <a:avLst/>
          </a:prstGeom>
        </p:spPr>
        <p:txBody>
          <a:bodyPr wrap="none">
            <a:spAutoFit/>
          </a:bodyPr>
          <a:lstStyle/>
          <a:p>
            <a:pPr lvl="0" algn="ctr">
              <a:defRPr/>
            </a:pPr>
            <a:r>
              <a:rPr lang="en-US" kern="0" dirty="0">
                <a:solidFill>
                  <a:prstClr val="black"/>
                </a:solidFill>
              </a:rPr>
              <a:t>Publication, Archival, </a:t>
            </a:r>
            <a:r>
              <a:rPr lang="en-US" kern="0" dirty="0" err="1">
                <a:solidFill>
                  <a:prstClr val="black"/>
                </a:solidFill>
              </a:rPr>
              <a:t>Curation</a:t>
            </a:r>
            <a:endParaRPr lang="en-US" kern="0" dirty="0">
              <a:solidFill>
                <a:prstClr val="black"/>
              </a:solidFill>
            </a:endParaRPr>
          </a:p>
        </p:txBody>
      </p:sp>
      <p:grpSp>
        <p:nvGrpSpPr>
          <p:cNvPr id="37" name="Group 36"/>
          <p:cNvGrpSpPr/>
          <p:nvPr/>
        </p:nvGrpSpPr>
        <p:grpSpPr>
          <a:xfrm>
            <a:off x="6760013" y="3989289"/>
            <a:ext cx="349367" cy="449591"/>
            <a:chOff x="5718111" y="3710481"/>
            <a:chExt cx="349367" cy="449591"/>
          </a:xfrm>
        </p:grpSpPr>
        <p:sp>
          <p:nvSpPr>
            <p:cNvPr id="38" name="Folded Corner 37"/>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9" name="Straight Connector 38"/>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941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33" y="205394"/>
            <a:ext cx="8229600" cy="784904"/>
          </a:xfrm>
        </p:spPr>
        <p:txBody>
          <a:bodyPr>
            <a:noAutofit/>
          </a:bodyPr>
          <a:lstStyle/>
          <a:p>
            <a:r>
              <a:rPr lang="en-US" sz="3200" dirty="0" smtClean="0"/>
              <a:t>Collaborative Integrated Modeling Use Case</a:t>
            </a:r>
            <a:endParaRPr lang="en-US" sz="3200" dirty="0"/>
          </a:p>
        </p:txBody>
      </p:sp>
      <p:sp>
        <p:nvSpPr>
          <p:cNvPr id="3" name="Content Placeholder 2"/>
          <p:cNvSpPr>
            <a:spLocks noGrp="1"/>
          </p:cNvSpPr>
          <p:nvPr>
            <p:ph idx="1"/>
          </p:nvPr>
        </p:nvSpPr>
        <p:spPr>
          <a:xfrm>
            <a:off x="162908" y="4617528"/>
            <a:ext cx="8746728" cy="2608688"/>
          </a:xfrm>
        </p:spPr>
        <p:txBody>
          <a:bodyPr>
            <a:normAutofit/>
          </a:bodyPr>
          <a:lstStyle/>
          <a:p>
            <a:r>
              <a:rPr lang="en-US" sz="2000" dirty="0" smtClean="0"/>
              <a:t>Data: Links to national and global data sets of essential terrestrial variables (e.g. NASA NEX, </a:t>
            </a:r>
            <a:r>
              <a:rPr lang="en-US" sz="2000" dirty="0" err="1" smtClean="0"/>
              <a:t>HydroTerre</a:t>
            </a:r>
            <a:r>
              <a:rPr lang="en-US" sz="2000" dirty="0" smtClean="0"/>
              <a:t>)</a:t>
            </a:r>
          </a:p>
          <a:p>
            <a:r>
              <a:rPr lang="en-US" sz="2000" dirty="0">
                <a:solidFill>
                  <a:prstClr val="black"/>
                </a:solidFill>
              </a:rPr>
              <a:t>Tools to preprocess and configure inputs </a:t>
            </a:r>
            <a:r>
              <a:rPr lang="en-US" sz="2000" dirty="0" smtClean="0">
                <a:solidFill>
                  <a:prstClr val="black"/>
                </a:solidFill>
              </a:rPr>
              <a:t>(</a:t>
            </a:r>
            <a:r>
              <a:rPr lang="en-US" sz="2000" dirty="0" err="1" smtClean="0">
                <a:solidFill>
                  <a:prstClr val="black"/>
                </a:solidFill>
              </a:rPr>
              <a:t>EcoHydroLib</a:t>
            </a:r>
            <a:r>
              <a:rPr lang="en-US" sz="2000" dirty="0" smtClean="0">
                <a:solidFill>
                  <a:prstClr val="black"/>
                </a:solidFill>
              </a:rPr>
              <a:t>, TauDEM, </a:t>
            </a:r>
            <a:r>
              <a:rPr lang="en-US" sz="2000" dirty="0" err="1" smtClean="0">
                <a:solidFill>
                  <a:prstClr val="black"/>
                </a:solidFill>
              </a:rPr>
              <a:t>CyberGIS</a:t>
            </a:r>
            <a:r>
              <a:rPr lang="en-US" sz="2000" dirty="0">
                <a:solidFill>
                  <a:prstClr val="black"/>
                </a:solidFill>
              </a:rPr>
              <a:t>)</a:t>
            </a:r>
          </a:p>
          <a:p>
            <a:r>
              <a:rPr lang="en-US" sz="2000" dirty="0" smtClean="0">
                <a:solidFill>
                  <a:prstClr val="black"/>
                </a:solidFill>
              </a:rPr>
              <a:t>Preconfigured </a:t>
            </a:r>
            <a:r>
              <a:rPr lang="en-US" sz="2000" dirty="0">
                <a:solidFill>
                  <a:prstClr val="black"/>
                </a:solidFill>
              </a:rPr>
              <a:t>models and modeling systems as </a:t>
            </a:r>
            <a:r>
              <a:rPr lang="en-US" sz="2000" dirty="0" smtClean="0">
                <a:solidFill>
                  <a:prstClr val="black"/>
                </a:solidFill>
              </a:rPr>
              <a:t>services (</a:t>
            </a:r>
            <a:r>
              <a:rPr lang="en-US" sz="2000" dirty="0" err="1" smtClean="0">
                <a:solidFill>
                  <a:prstClr val="black"/>
                </a:solidFill>
              </a:rPr>
              <a:t>SWATShare</a:t>
            </a:r>
            <a:r>
              <a:rPr lang="en-US" sz="2000" dirty="0" smtClean="0">
                <a:solidFill>
                  <a:prstClr val="black"/>
                </a:solidFill>
              </a:rPr>
              <a:t>)</a:t>
            </a:r>
          </a:p>
          <a:p>
            <a:r>
              <a:rPr lang="en-US" sz="2000" dirty="0">
                <a:solidFill>
                  <a:prstClr val="black"/>
                </a:solidFill>
              </a:rPr>
              <a:t>Standards for information exchange for interoperability (</a:t>
            </a:r>
            <a:r>
              <a:rPr lang="en-US" sz="2000" dirty="0" err="1">
                <a:solidFill>
                  <a:prstClr val="black"/>
                </a:solidFill>
              </a:rPr>
              <a:t>OpenMI</a:t>
            </a:r>
            <a:r>
              <a:rPr lang="en-US" sz="2000" dirty="0">
                <a:solidFill>
                  <a:prstClr val="black"/>
                </a:solidFill>
              </a:rPr>
              <a:t>, CSDMS BMI</a:t>
            </a:r>
            <a:r>
              <a:rPr lang="en-US" sz="2000" dirty="0" smtClean="0">
                <a:solidFill>
                  <a:prstClr val="black"/>
                </a:solidFill>
              </a:rPr>
              <a:t>)</a:t>
            </a:r>
          </a:p>
          <a:p>
            <a:r>
              <a:rPr lang="en-US" sz="2000" dirty="0">
                <a:solidFill>
                  <a:prstClr val="black"/>
                </a:solidFill>
              </a:rPr>
              <a:t>Tools for visualization and analysis</a:t>
            </a:r>
          </a:p>
          <a:p>
            <a:endParaRPr lang="en-US" sz="2000" dirty="0">
              <a:solidFill>
                <a:prstClr val="black"/>
              </a:solidFill>
            </a:endParaRPr>
          </a:p>
          <a:p>
            <a:endParaRPr lang="en-US" sz="2000" dirty="0">
              <a:solidFill>
                <a:prstClr val="black"/>
              </a:solidFill>
            </a:endParaRPr>
          </a:p>
          <a:p>
            <a:endParaRPr lang="en-US" sz="2000" dirty="0" smtClean="0"/>
          </a:p>
        </p:txBody>
      </p:sp>
      <p:grpSp>
        <p:nvGrpSpPr>
          <p:cNvPr id="5" name="Group 4"/>
          <p:cNvGrpSpPr/>
          <p:nvPr/>
        </p:nvGrpSpPr>
        <p:grpSpPr>
          <a:xfrm>
            <a:off x="1769295" y="990298"/>
            <a:ext cx="5465518" cy="3411938"/>
            <a:chOff x="442912" y="958539"/>
            <a:chExt cx="8229599" cy="5137461"/>
          </a:xfrm>
        </p:grpSpPr>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12" y="1926108"/>
              <a:ext cx="8229599" cy="41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271" y="4954579"/>
              <a:ext cx="1277851" cy="84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7"/>
            <p:cNvGrpSpPr/>
            <p:nvPr/>
          </p:nvGrpSpPr>
          <p:grpSpPr>
            <a:xfrm>
              <a:off x="6309580" y="3709667"/>
              <a:ext cx="1394144" cy="1732555"/>
              <a:chOff x="267916" y="1340330"/>
              <a:chExt cx="5512586" cy="6850693"/>
            </a:xfrm>
          </p:grpSpPr>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8" y="3716927"/>
                <a:ext cx="3940492"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90286" y="1340330"/>
                <a:ext cx="5169680" cy="4893069"/>
                <a:chOff x="2975910" y="1340330"/>
                <a:chExt cx="5169680" cy="4893069"/>
              </a:xfrm>
            </p:grpSpPr>
            <p:grpSp>
              <p:nvGrpSpPr>
                <p:cNvPr id="51" name="Group 50"/>
                <p:cNvGrpSpPr/>
                <p:nvPr/>
              </p:nvGrpSpPr>
              <p:grpSpPr>
                <a:xfrm>
                  <a:off x="2975910" y="1340330"/>
                  <a:ext cx="5169680" cy="2337935"/>
                  <a:chOff x="378077" y="904013"/>
                  <a:chExt cx="5169680" cy="2337935"/>
                </a:xfrm>
              </p:grpSpPr>
              <p:cxnSp>
                <p:nvCxnSpPr>
                  <p:cNvPr id="82" name="Straight Connector 81"/>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975910" y="1766186"/>
                  <a:ext cx="5169680" cy="2337935"/>
                  <a:chOff x="378077" y="904013"/>
                  <a:chExt cx="5169680" cy="2337935"/>
                </a:xfrm>
              </p:grpSpPr>
              <p:cxnSp>
                <p:nvCxnSpPr>
                  <p:cNvPr id="78" name="Straight Connector 7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2975910" y="2192042"/>
                  <a:ext cx="5169680" cy="2337935"/>
                  <a:chOff x="378077" y="904013"/>
                  <a:chExt cx="5169680" cy="2337935"/>
                </a:xfrm>
              </p:grpSpPr>
              <p:cxnSp>
                <p:nvCxnSpPr>
                  <p:cNvPr id="74" name="Straight Connector 7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975910" y="2617898"/>
                  <a:ext cx="5169680" cy="2337935"/>
                  <a:chOff x="378077" y="904013"/>
                  <a:chExt cx="5169680" cy="2337935"/>
                </a:xfrm>
              </p:grpSpPr>
              <p:cxnSp>
                <p:nvCxnSpPr>
                  <p:cNvPr id="70" name="Straight Connector 6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975910" y="3043754"/>
                  <a:ext cx="5169680" cy="2337935"/>
                  <a:chOff x="378077" y="904013"/>
                  <a:chExt cx="5169680" cy="2337935"/>
                </a:xfrm>
              </p:grpSpPr>
              <p:cxnSp>
                <p:nvCxnSpPr>
                  <p:cNvPr id="66" name="Straight Connector 6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2975910" y="3469610"/>
                  <a:ext cx="5169680" cy="2337935"/>
                  <a:chOff x="378077" y="904013"/>
                  <a:chExt cx="5169680" cy="2337935"/>
                </a:xfrm>
              </p:grpSpPr>
              <p:cxnSp>
                <p:nvCxnSpPr>
                  <p:cNvPr id="62" name="Straight Connector 6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975910" y="3895464"/>
                  <a:ext cx="5169680" cy="2337935"/>
                  <a:chOff x="378077" y="904013"/>
                  <a:chExt cx="5169680" cy="2337935"/>
                </a:xfrm>
              </p:grpSpPr>
              <p:cxnSp>
                <p:nvCxnSpPr>
                  <p:cNvPr id="58" name="Straight Connector 5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Arrow Connector 44"/>
              <p:cNvCxnSpPr/>
              <p:nvPr/>
            </p:nvCxnSpPr>
            <p:spPr>
              <a:xfrm flipV="1">
                <a:off x="1971304" y="5971430"/>
                <a:ext cx="2497329" cy="698228"/>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71304" y="4291568"/>
                <a:ext cx="19524" cy="2378090"/>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07666" y="5633014"/>
                <a:ext cx="1273400" cy="1036644"/>
              </a:xfrm>
              <a:prstGeom prst="straightConnector1">
                <a:avLst/>
              </a:prstGeom>
              <a:ln w="57150">
                <a:solidFill>
                  <a:srgbClr val="009900"/>
                </a:solidFill>
                <a:tailEnd type="arrow" w="sm" len="sm"/>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83591" y="6027105"/>
                <a:ext cx="1796911" cy="200974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x</a:t>
                </a:r>
                <a:endParaRPr lang="en-US" b="1" dirty="0">
                  <a:solidFill>
                    <a:srgbClr val="009900"/>
                  </a:solidFill>
                  <a:latin typeface="Arial" charset="0"/>
                </a:endParaRPr>
              </a:p>
            </p:txBody>
          </p:sp>
          <p:sp>
            <p:nvSpPr>
              <p:cNvPr id="49" name="TextBox 48"/>
              <p:cNvSpPr txBox="1"/>
              <p:nvPr/>
            </p:nvSpPr>
            <p:spPr>
              <a:xfrm>
                <a:off x="577899" y="6181280"/>
                <a:ext cx="1796911" cy="2009743"/>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y</a:t>
                </a:r>
                <a:endParaRPr lang="en-US" b="1" dirty="0">
                  <a:solidFill>
                    <a:srgbClr val="009900"/>
                  </a:solidFill>
                  <a:latin typeface="Arial" charset="0"/>
                </a:endParaRPr>
              </a:p>
            </p:txBody>
          </p:sp>
          <p:sp>
            <p:nvSpPr>
              <p:cNvPr id="50" name="TextBox 49"/>
              <p:cNvSpPr txBox="1"/>
              <p:nvPr/>
            </p:nvSpPr>
            <p:spPr>
              <a:xfrm>
                <a:off x="267916" y="3425440"/>
                <a:ext cx="1713551" cy="2009743"/>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b="1" dirty="0" smtClean="0">
                    <a:solidFill>
                      <a:srgbClr val="009900"/>
                    </a:solidFill>
                    <a:latin typeface="Arial" charset="0"/>
                  </a:rPr>
                  <a:t>t</a:t>
                </a:r>
                <a:endParaRPr lang="en-US" b="1" dirty="0">
                  <a:solidFill>
                    <a:srgbClr val="009900"/>
                  </a:solidFill>
                  <a:latin typeface="Arial" charset="0"/>
                </a:endParaRPr>
              </a:p>
            </p:txBody>
          </p:sp>
        </p:grpSp>
        <p:pic>
          <p:nvPicPr>
            <p:cNvPr id="86" name="Picture 7"/>
            <p:cNvPicPr>
              <a:picLocks noChangeAspect="1" noChangeArrowheads="1"/>
            </p:cNvPicPr>
            <p:nvPr/>
          </p:nvPicPr>
          <p:blipFill>
            <a:blip r:embed="rId6" cstate="print"/>
            <a:srcRect t="44711"/>
            <a:stretch>
              <a:fillRect/>
            </a:stretch>
          </p:blipFill>
          <p:spPr bwMode="auto">
            <a:xfrm>
              <a:off x="3691792" y="3810000"/>
              <a:ext cx="1834888" cy="884897"/>
            </a:xfrm>
            <a:prstGeom prst="rect">
              <a:avLst/>
            </a:prstGeom>
            <a:noFill/>
            <a:ln w="9525">
              <a:noFill/>
              <a:miter lim="800000"/>
              <a:headEnd/>
              <a:tailEnd/>
            </a:ln>
          </p:spPr>
        </p:pic>
        <p:pic>
          <p:nvPicPr>
            <p:cNvPr id="87"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87607" y="2826988"/>
              <a:ext cx="2157045" cy="830244"/>
            </a:xfrm>
            <a:prstGeom prst="rect">
              <a:avLst/>
            </a:prstGeom>
            <a:noFill/>
            <a:ln w="9525" cap="flat" cmpd="sng">
              <a:noFill/>
              <a:prstDash val="solid"/>
              <a:miter lim="800000"/>
              <a:headEnd/>
              <a:tailEnd/>
            </a:ln>
          </p:spPr>
        </p:pic>
        <p:grpSp>
          <p:nvGrpSpPr>
            <p:cNvPr id="88" name="Group 87"/>
            <p:cNvGrpSpPr>
              <a:grpSpLocks/>
            </p:cNvGrpSpPr>
            <p:nvPr/>
          </p:nvGrpSpPr>
          <p:grpSpPr bwMode="auto">
            <a:xfrm>
              <a:off x="6045187" y="2348473"/>
              <a:ext cx="1390189" cy="1640474"/>
              <a:chOff x="3979" y="1162"/>
              <a:chExt cx="1733" cy="2045"/>
            </a:xfrm>
          </p:grpSpPr>
          <p:pic>
            <p:nvPicPr>
              <p:cNvPr id="95" name="Picture 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 y="1629"/>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Line 4"/>
              <p:cNvSpPr>
                <a:spLocks noChangeShapeType="1"/>
              </p:cNvSpPr>
              <p:nvPr/>
            </p:nvSpPr>
            <p:spPr bwMode="auto">
              <a:xfrm>
                <a:off x="4378" y="2445"/>
                <a:ext cx="124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Line 5"/>
              <p:cNvSpPr>
                <a:spLocks noChangeShapeType="1"/>
              </p:cNvSpPr>
              <p:nvPr/>
            </p:nvSpPr>
            <p:spPr bwMode="auto">
              <a:xfrm flipV="1">
                <a:off x="4378" y="1533"/>
                <a:ext cx="0" cy="91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Text Box 6"/>
              <p:cNvSpPr txBox="1">
                <a:spLocks noChangeArrowheads="1"/>
              </p:cNvSpPr>
              <p:nvPr/>
            </p:nvSpPr>
            <p:spPr bwMode="auto">
              <a:xfrm>
                <a:off x="3979" y="1162"/>
                <a:ext cx="855" cy="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Flow</a:t>
                </a:r>
                <a:endParaRPr lang="en-US" sz="1400" dirty="0">
                  <a:solidFill>
                    <a:prstClr val="black"/>
                  </a:solidFill>
                </a:endParaRPr>
              </a:p>
            </p:txBody>
          </p:sp>
          <p:sp>
            <p:nvSpPr>
              <p:cNvPr id="99" name="Text Box 7"/>
              <p:cNvSpPr txBox="1">
                <a:spLocks noChangeArrowheads="1"/>
              </p:cNvSpPr>
              <p:nvPr/>
            </p:nvSpPr>
            <p:spPr bwMode="auto">
              <a:xfrm>
                <a:off x="4931" y="2398"/>
                <a:ext cx="781" cy="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prstClr val="black"/>
                    </a:solidFill>
                  </a:rPr>
                  <a:t>Time</a:t>
                </a:r>
                <a:endParaRPr lang="en-US" sz="1400" dirty="0">
                  <a:solidFill>
                    <a:prstClr val="black"/>
                  </a:solidFill>
                </a:endParaRPr>
              </a:p>
            </p:txBody>
          </p:sp>
        </p:grpSp>
        <p:pic>
          <p:nvPicPr>
            <p:cNvPr id="91" name="Picture 9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220" y="2792624"/>
              <a:ext cx="1563938" cy="9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927350" y="958539"/>
              <a:ext cx="3289300" cy="1508291"/>
              <a:chOff x="4724400" y="1214398"/>
              <a:chExt cx="3289300" cy="1508291"/>
            </a:xfrm>
          </p:grpSpPr>
          <p:pic>
            <p:nvPicPr>
              <p:cNvPr id="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00" y="1230273"/>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1214398"/>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244561"/>
                <a:ext cx="8143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Down Arrow 8"/>
              <p:cNvSpPr/>
              <p:nvPr/>
            </p:nvSpPr>
            <p:spPr bwMode="auto">
              <a:xfrm rot="20342168">
                <a:off x="5192722" y="2093853"/>
                <a:ext cx="246062" cy="60483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0" name="Up-Down Arrow 9"/>
              <p:cNvSpPr/>
              <p:nvPr/>
            </p:nvSpPr>
            <p:spPr bwMode="auto">
              <a:xfrm rot="10800000">
                <a:off x="6248400" y="2108158"/>
                <a:ext cx="239966" cy="614531"/>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1" name="Up-Down Arrow 10"/>
              <p:cNvSpPr/>
              <p:nvPr/>
            </p:nvSpPr>
            <p:spPr bwMode="auto">
              <a:xfrm rot="1260000">
                <a:off x="7309567" y="2057256"/>
                <a:ext cx="239713" cy="650875"/>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3" name="Up-Down Arrow 12"/>
              <p:cNvSpPr/>
              <p:nvPr/>
            </p:nvSpPr>
            <p:spPr bwMode="auto">
              <a:xfrm rot="5400000">
                <a:off x="5622131" y="1531105"/>
                <a:ext cx="219075" cy="63976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4" name="Up-Down Arrow 13"/>
              <p:cNvSpPr/>
              <p:nvPr/>
            </p:nvSpPr>
            <p:spPr bwMode="auto">
              <a:xfrm rot="5400000">
                <a:off x="6867525" y="1547774"/>
                <a:ext cx="219075" cy="64135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pic>
          <p:nvPicPr>
            <p:cNvPr id="89" name="Picture 88"/>
            <p:cNvPicPr>
              <a:picLocks noChangeAspect="1"/>
            </p:cNvPicPr>
            <p:nvPr/>
          </p:nvPicPr>
          <p:blipFill>
            <a:blip r:embed="rId12"/>
            <a:stretch>
              <a:fillRect/>
            </a:stretch>
          </p:blipFill>
          <p:spPr>
            <a:xfrm>
              <a:off x="1231615" y="4052707"/>
              <a:ext cx="2294427" cy="1105306"/>
            </a:xfrm>
            <a:prstGeom prst="rect">
              <a:avLst/>
            </a:prstGeom>
          </p:spPr>
        </p:pic>
      </p:grpSp>
      <p:grpSp>
        <p:nvGrpSpPr>
          <p:cNvPr id="90" name="Group 89"/>
          <p:cNvGrpSpPr/>
          <p:nvPr/>
        </p:nvGrpSpPr>
        <p:grpSpPr>
          <a:xfrm>
            <a:off x="185205" y="1991998"/>
            <a:ext cx="1538265" cy="1534885"/>
            <a:chOff x="34580959" y="8908961"/>
            <a:chExt cx="3823154" cy="3814751"/>
          </a:xfrm>
        </p:grpSpPr>
        <p:grpSp>
          <p:nvGrpSpPr>
            <p:cNvPr id="92" name="Group 91"/>
            <p:cNvGrpSpPr/>
            <p:nvPr/>
          </p:nvGrpSpPr>
          <p:grpSpPr>
            <a:xfrm flipH="1">
              <a:off x="36301100" y="9433469"/>
              <a:ext cx="1337681" cy="1966610"/>
              <a:chOff x="734564" y="548676"/>
              <a:chExt cx="4533900" cy="6665574"/>
            </a:xfrm>
          </p:grpSpPr>
          <p:pic>
            <p:nvPicPr>
              <p:cNvPr id="124"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564" y="3137550"/>
                <a:ext cx="4495800" cy="407670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4564" y="2507477"/>
                <a:ext cx="4518660" cy="408432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564" y="1854544"/>
                <a:ext cx="4533900" cy="410718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564" y="1209230"/>
                <a:ext cx="4511040" cy="4099560"/>
              </a:xfrm>
              <a:prstGeom prst="rect">
                <a:avLst/>
              </a:prstGeom>
              <a:noFill/>
              <a:ln w="9525">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4564" y="548676"/>
                <a:ext cx="4518660" cy="4114800"/>
              </a:xfrm>
              <a:prstGeom prst="rect">
                <a:avLst/>
              </a:prstGeom>
              <a:noFill/>
              <a:ln w="9525">
                <a:solidFill>
                  <a:schemeClr val="tx1"/>
                </a:solidFill>
                <a:miter lim="800000"/>
                <a:headEnd/>
                <a:tailEnd/>
              </a:ln>
              <a:effectLst/>
              <a:scene3d>
                <a:camera prst="orthographicFront">
                  <a:rot lat="18300000" lon="19200000" rev="3000000"/>
                </a:camera>
                <a:lightRig rig="threePt" dir="t"/>
              </a:scene3d>
              <a:sp3d z="635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3" name="Picture 92"/>
            <p:cNvPicPr>
              <a:picLocks noChangeAspect="1"/>
            </p:cNvPicPr>
            <p:nvPr/>
          </p:nvPicPr>
          <p:blipFill>
            <a:blip r:embed="rId18"/>
            <a:stretch>
              <a:fillRect/>
            </a:stretch>
          </p:blipFill>
          <p:spPr>
            <a:xfrm>
              <a:off x="34861215" y="8908961"/>
              <a:ext cx="1172260" cy="1070837"/>
            </a:xfrm>
            <a:prstGeom prst="rect">
              <a:avLst/>
            </a:prstGeom>
          </p:spPr>
        </p:pic>
        <p:grpSp>
          <p:nvGrpSpPr>
            <p:cNvPr id="94" name="Group 93"/>
            <p:cNvGrpSpPr/>
            <p:nvPr/>
          </p:nvGrpSpPr>
          <p:grpSpPr>
            <a:xfrm>
              <a:off x="36393417" y="11206309"/>
              <a:ext cx="2010696" cy="1517403"/>
              <a:chOff x="36393417" y="11206309"/>
              <a:chExt cx="2010696" cy="1517403"/>
            </a:xfrm>
          </p:grpSpPr>
          <p:pic>
            <p:nvPicPr>
              <p:cNvPr id="117" name="Picture 1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4998" y="11590623"/>
                <a:ext cx="1197263" cy="64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Line 4"/>
              <p:cNvSpPr>
                <a:spLocks noChangeShapeType="1"/>
              </p:cNvSpPr>
              <p:nvPr/>
            </p:nvSpPr>
            <p:spPr bwMode="auto">
              <a:xfrm>
                <a:off x="36564850" y="12224966"/>
                <a:ext cx="153514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9" name="Line 5"/>
              <p:cNvSpPr>
                <a:spLocks noChangeShapeType="1"/>
              </p:cNvSpPr>
              <p:nvPr/>
            </p:nvSpPr>
            <p:spPr bwMode="auto">
              <a:xfrm flipV="1">
                <a:off x="36564851" y="11493371"/>
                <a:ext cx="0" cy="73159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20" name="Text Box 6"/>
              <p:cNvSpPr txBox="1">
                <a:spLocks noChangeArrowheads="1"/>
              </p:cNvSpPr>
              <p:nvPr/>
            </p:nvSpPr>
            <p:spPr bwMode="auto">
              <a:xfrm>
                <a:off x="36393417" y="11206309"/>
                <a:ext cx="952985"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Flow</a:t>
                </a:r>
              </a:p>
            </p:txBody>
          </p:sp>
          <p:sp>
            <p:nvSpPr>
              <p:cNvPr id="121" name="Text Box 7"/>
              <p:cNvSpPr txBox="1">
                <a:spLocks noChangeArrowheads="1"/>
              </p:cNvSpPr>
              <p:nvPr/>
            </p:nvSpPr>
            <p:spPr bwMode="auto">
              <a:xfrm>
                <a:off x="37431205" y="12188255"/>
                <a:ext cx="972908"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Time</a:t>
                </a:r>
              </a:p>
            </p:txBody>
          </p:sp>
          <p:pic>
            <p:nvPicPr>
              <p:cNvPr id="122" name="Picture 1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68009" y="11740243"/>
                <a:ext cx="1197263" cy="48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1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86460" y="11692443"/>
                <a:ext cx="1361454" cy="55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00" name="Straight Arrow Connector 99"/>
            <p:cNvCxnSpPr/>
            <p:nvPr/>
          </p:nvCxnSpPr>
          <p:spPr>
            <a:xfrm>
              <a:off x="35949216" y="9573752"/>
              <a:ext cx="458116" cy="284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H="1">
              <a:off x="35635906" y="10867624"/>
              <a:ext cx="522892" cy="390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5949216" y="11711313"/>
              <a:ext cx="567070" cy="3662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34580959" y="10884547"/>
              <a:ext cx="1756299" cy="1311572"/>
              <a:chOff x="34580959" y="10884547"/>
              <a:chExt cx="1756299" cy="1311572"/>
            </a:xfrm>
          </p:grpSpPr>
          <p:grpSp>
            <p:nvGrpSpPr>
              <p:cNvPr id="109" name="Group 108"/>
              <p:cNvGrpSpPr>
                <a:grpSpLocks/>
              </p:cNvGrpSpPr>
              <p:nvPr/>
            </p:nvGrpSpPr>
            <p:grpSpPr bwMode="auto">
              <a:xfrm>
                <a:off x="35071000" y="10925454"/>
                <a:ext cx="1266258" cy="1270665"/>
                <a:chOff x="4378" y="1776"/>
                <a:chExt cx="1248" cy="1584"/>
              </a:xfrm>
            </p:grpSpPr>
            <p:sp>
              <p:nvSpPr>
                <p:cNvPr id="114" name="Line 4"/>
                <p:cNvSpPr>
                  <a:spLocks noChangeShapeType="1"/>
                </p:cNvSpPr>
                <p:nvPr/>
              </p:nvSpPr>
              <p:spPr bwMode="auto">
                <a:xfrm>
                  <a:off x="4378" y="2688"/>
                  <a:ext cx="124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5" name="Line 5"/>
                <p:cNvSpPr>
                  <a:spLocks noChangeShapeType="1"/>
                </p:cNvSpPr>
                <p:nvPr/>
              </p:nvSpPr>
              <p:spPr bwMode="auto">
                <a:xfrm flipV="1">
                  <a:off x="4378" y="1776"/>
                  <a:ext cx="0" cy="9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116" name="Text Box 7"/>
                <p:cNvSpPr txBox="1">
                  <a:spLocks noChangeArrowheads="1"/>
                </p:cNvSpPr>
                <p:nvPr/>
              </p:nvSpPr>
              <p:spPr bwMode="auto">
                <a:xfrm>
                  <a:off x="4517" y="2693"/>
                  <a:ext cx="959" cy="6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prstClr val="black"/>
                      </a:solidFill>
                    </a:rPr>
                    <a:t>Time</a:t>
                  </a:r>
                </a:p>
              </p:txBody>
            </p:sp>
          </p:grpSp>
          <p:sp>
            <p:nvSpPr>
              <p:cNvPr id="110" name="Rectangle 109"/>
              <p:cNvSpPr/>
              <p:nvPr/>
            </p:nvSpPr>
            <p:spPr>
              <a:xfrm>
                <a:off x="35066996" y="11309855"/>
                <a:ext cx="200419" cy="348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35265397" y="11116598"/>
                <a:ext cx="211457" cy="542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35479845" y="11350410"/>
                <a:ext cx="185880" cy="307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3" name="Text Box 7"/>
              <p:cNvSpPr txBox="1">
                <a:spLocks noChangeArrowheads="1"/>
              </p:cNvSpPr>
              <p:nvPr/>
            </p:nvSpPr>
            <p:spPr bwMode="auto">
              <a:xfrm>
                <a:off x="34580959" y="10884547"/>
                <a:ext cx="590439" cy="535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smtClean="0">
                    <a:solidFill>
                      <a:prstClr val="black"/>
                    </a:solidFill>
                  </a:rPr>
                  <a:t>P</a:t>
                </a:r>
                <a:endParaRPr lang="en-US" sz="800" dirty="0">
                  <a:solidFill>
                    <a:prstClr val="black"/>
                  </a:solidFill>
                </a:endParaRPr>
              </a:p>
            </p:txBody>
          </p:sp>
        </p:grpSp>
      </p:grpSp>
      <p:pic>
        <p:nvPicPr>
          <p:cNvPr id="129" name="Picture 3"/>
          <p:cNvPicPr>
            <a:picLocks noChangeAspect="1" noChangeArrowheads="1"/>
          </p:cNvPicPr>
          <p:nvPr/>
        </p:nvPicPr>
        <p:blipFill>
          <a:blip r:embed="rId19" cstate="print"/>
          <a:srcRect t="8406"/>
          <a:stretch>
            <a:fillRect/>
          </a:stretch>
        </p:blipFill>
        <p:spPr bwMode="auto">
          <a:xfrm>
            <a:off x="7302584" y="2264455"/>
            <a:ext cx="1491603" cy="989971"/>
          </a:xfrm>
          <a:prstGeom prst="rect">
            <a:avLst/>
          </a:prstGeom>
          <a:noFill/>
          <a:ln w="9525">
            <a:noFill/>
            <a:miter lim="800000"/>
            <a:headEnd/>
            <a:tailEnd/>
          </a:ln>
        </p:spPr>
      </p:pic>
      <p:sp>
        <p:nvSpPr>
          <p:cNvPr id="130" name="Rectangle 129"/>
          <p:cNvSpPr/>
          <p:nvPr/>
        </p:nvSpPr>
        <p:spPr>
          <a:xfrm>
            <a:off x="-30885" y="3561195"/>
            <a:ext cx="2039744" cy="707886"/>
          </a:xfrm>
          <a:prstGeom prst="rect">
            <a:avLst/>
          </a:prstGeom>
        </p:spPr>
        <p:txBody>
          <a:bodyPr wrap="square">
            <a:spAutoFit/>
          </a:bodyPr>
          <a:lstStyle/>
          <a:p>
            <a:pPr algn="ctr"/>
            <a:r>
              <a:rPr lang="en-US" sz="2000" dirty="0" smtClean="0">
                <a:solidFill>
                  <a:prstClr val="black"/>
                </a:solidFill>
              </a:rPr>
              <a:t>Pre-processing and model linking</a:t>
            </a:r>
            <a:endParaRPr lang="en-US" sz="2400" dirty="0">
              <a:solidFill>
                <a:prstClr val="black"/>
              </a:solidFill>
            </a:endParaRPr>
          </a:p>
        </p:txBody>
      </p:sp>
      <p:sp>
        <p:nvSpPr>
          <p:cNvPr id="131" name="Rectangle 130"/>
          <p:cNvSpPr/>
          <p:nvPr/>
        </p:nvSpPr>
        <p:spPr>
          <a:xfrm>
            <a:off x="7089717" y="3561617"/>
            <a:ext cx="1917336" cy="646331"/>
          </a:xfrm>
          <a:prstGeom prst="rect">
            <a:avLst/>
          </a:prstGeom>
        </p:spPr>
        <p:txBody>
          <a:bodyPr wrap="square">
            <a:spAutoFit/>
          </a:bodyPr>
          <a:lstStyle/>
          <a:p>
            <a:pPr algn="ctr"/>
            <a:r>
              <a:rPr lang="en-US" dirty="0" smtClean="0">
                <a:solidFill>
                  <a:prstClr val="black"/>
                </a:solidFill>
              </a:rPr>
              <a:t>Modeling Services (e.g. </a:t>
            </a:r>
            <a:r>
              <a:rPr lang="en-US" dirty="0" err="1" smtClean="0">
                <a:solidFill>
                  <a:prstClr val="black"/>
                </a:solidFill>
              </a:rPr>
              <a:t>SWATShare</a:t>
            </a:r>
            <a:r>
              <a:rPr lang="en-US" dirty="0" smtClean="0">
                <a:solidFill>
                  <a:prstClr val="black"/>
                </a:solidFill>
              </a:rPr>
              <a:t>)</a:t>
            </a:r>
            <a:endParaRPr lang="en-US" sz="2000" dirty="0">
              <a:solidFill>
                <a:prstClr val="black"/>
              </a:solidFill>
            </a:endParaRPr>
          </a:p>
        </p:txBody>
      </p:sp>
    </p:spTree>
    <p:extLst>
      <p:ext uri="{BB962C8B-B14F-4D97-AF65-F5344CB8AC3E}">
        <p14:creationId xmlns:p14="http://schemas.microsoft.com/office/powerpoint/2010/main" val="9587838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 of Data</a:t>
            </a:r>
            <a:endParaRPr lang="en-US" dirty="0"/>
          </a:p>
        </p:txBody>
      </p:sp>
      <p:sp>
        <p:nvSpPr>
          <p:cNvPr id="6" name="Rectangle 5"/>
          <p:cNvSpPr/>
          <p:nvPr/>
        </p:nvSpPr>
        <p:spPr>
          <a:xfrm>
            <a:off x="800100" y="1408402"/>
            <a:ext cx="7543800" cy="2677656"/>
          </a:xfrm>
          <a:prstGeom prst="rect">
            <a:avLst/>
          </a:prstGeom>
        </p:spPr>
        <p:txBody>
          <a:bodyPr wrap="square">
            <a:spAutoFit/>
          </a:bodyPr>
          <a:lstStyle/>
          <a:p>
            <a:r>
              <a:rPr lang="en-US" sz="2400" dirty="0">
                <a:solidFill>
                  <a:prstClr val="black"/>
                </a:solidFill>
              </a:rPr>
              <a:t>In OMB Circular A-110 </a:t>
            </a:r>
            <a:r>
              <a:rPr lang="en-US" sz="2400" dirty="0">
                <a:solidFill>
                  <a:srgbClr val="FF0000"/>
                </a:solidFill>
              </a:rPr>
              <a:t>research data </a:t>
            </a:r>
            <a:r>
              <a:rPr lang="en-US" sz="2400" dirty="0">
                <a:solidFill>
                  <a:prstClr val="black"/>
                </a:solidFill>
              </a:rPr>
              <a:t>is defined as “</a:t>
            </a:r>
            <a:r>
              <a:rPr lang="en-US" sz="2400" dirty="0">
                <a:solidFill>
                  <a:srgbClr val="FF0000"/>
                </a:solidFill>
              </a:rPr>
              <a:t>recorded factual material </a:t>
            </a:r>
            <a:r>
              <a:rPr lang="en-US" sz="2400" dirty="0">
                <a:solidFill>
                  <a:prstClr val="black"/>
                </a:solidFill>
              </a:rPr>
              <a:t>commonly accepted in the scientific community as necessary to </a:t>
            </a:r>
            <a:r>
              <a:rPr lang="en-US" sz="2400" dirty="0">
                <a:solidFill>
                  <a:srgbClr val="FF0000"/>
                </a:solidFill>
              </a:rPr>
              <a:t>validate research findings</a:t>
            </a:r>
            <a:r>
              <a:rPr lang="en-US" sz="2400" dirty="0">
                <a:solidFill>
                  <a:prstClr val="black"/>
                </a:solidFill>
              </a:rPr>
              <a:t>, but not any of the following:  preliminary analyses, drafts of scientific papers, plans for future research, peer reviews, or communications with colleagues.”</a:t>
            </a:r>
          </a:p>
        </p:txBody>
      </p:sp>
      <p:sp>
        <p:nvSpPr>
          <p:cNvPr id="2" name="TextBox 1"/>
          <p:cNvSpPr txBox="1"/>
          <p:nvPr/>
        </p:nvSpPr>
        <p:spPr>
          <a:xfrm>
            <a:off x="800100" y="4285673"/>
            <a:ext cx="5164812" cy="1569660"/>
          </a:xfrm>
          <a:prstGeom prst="rect">
            <a:avLst/>
          </a:prstGeom>
          <a:noFill/>
        </p:spPr>
        <p:txBody>
          <a:bodyPr wrap="none" rtlCol="0">
            <a:spAutoFit/>
          </a:bodyPr>
          <a:lstStyle/>
          <a:p>
            <a:r>
              <a:rPr lang="en-US" sz="2400" dirty="0" smtClean="0">
                <a:solidFill>
                  <a:srgbClr val="002060"/>
                </a:solidFill>
              </a:rPr>
              <a:t>Validating research findings may involve</a:t>
            </a:r>
          </a:p>
          <a:p>
            <a:pPr marL="285750" indent="-285750">
              <a:buFontTx/>
              <a:buChar char="-"/>
            </a:pPr>
            <a:r>
              <a:rPr lang="en-US" sz="2400" dirty="0" smtClean="0">
                <a:solidFill>
                  <a:srgbClr val="002060"/>
                </a:solidFill>
              </a:rPr>
              <a:t>Observations and measurements</a:t>
            </a:r>
          </a:p>
          <a:p>
            <a:pPr marL="285750" indent="-285750">
              <a:buFontTx/>
              <a:buChar char="-"/>
            </a:pPr>
            <a:r>
              <a:rPr lang="en-US" sz="2400" dirty="0" smtClean="0">
                <a:solidFill>
                  <a:srgbClr val="002060"/>
                </a:solidFill>
              </a:rPr>
              <a:t>Models, code and scripts</a:t>
            </a:r>
          </a:p>
          <a:p>
            <a:pPr marL="285750" indent="-285750">
              <a:buFontTx/>
              <a:buChar char="-"/>
            </a:pPr>
            <a:r>
              <a:rPr lang="en-US" sz="2400" dirty="0" smtClean="0">
                <a:solidFill>
                  <a:srgbClr val="002060"/>
                </a:solidFill>
              </a:rPr>
              <a:t>Simulation results</a:t>
            </a:r>
            <a:endParaRPr lang="en-US" sz="2400" dirty="0">
              <a:solidFill>
                <a:srgbClr val="002060"/>
              </a:solidFill>
            </a:endParaRPr>
          </a:p>
        </p:txBody>
      </p:sp>
      <p:sp>
        <p:nvSpPr>
          <p:cNvPr id="3" name="TextBox 2"/>
          <p:cNvSpPr txBox="1"/>
          <p:nvPr/>
        </p:nvSpPr>
        <p:spPr>
          <a:xfrm>
            <a:off x="4061691" y="6018002"/>
            <a:ext cx="4648200" cy="646331"/>
          </a:xfrm>
          <a:prstGeom prst="rect">
            <a:avLst/>
          </a:prstGeom>
          <a:noFill/>
        </p:spPr>
        <p:txBody>
          <a:bodyPr wrap="square" rtlCol="0">
            <a:spAutoFit/>
          </a:bodyPr>
          <a:lstStyle/>
          <a:p>
            <a:r>
              <a:rPr lang="en-US" dirty="0" smtClean="0">
                <a:solidFill>
                  <a:srgbClr val="0070C0"/>
                </a:solidFill>
              </a:rPr>
              <a:t>HydroShare resources need to accommodate all these types of “data”</a:t>
            </a:r>
            <a:endParaRPr lang="en-US" dirty="0">
              <a:solidFill>
                <a:srgbClr val="0070C0"/>
              </a:solidFill>
            </a:endParaRPr>
          </a:p>
        </p:txBody>
      </p:sp>
    </p:spTree>
    <p:extLst>
      <p:ext uri="{BB962C8B-B14F-4D97-AF65-F5344CB8AC3E}">
        <p14:creationId xmlns:p14="http://schemas.microsoft.com/office/powerpoint/2010/main" val="3133678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 Repository Centric Paradigm for Modeling and Analysis</a:t>
            </a:r>
            <a:endParaRPr lang="en-US" dirty="0"/>
          </a:p>
        </p:txBody>
      </p:sp>
      <p:grpSp>
        <p:nvGrpSpPr>
          <p:cNvPr id="20" name="Group 19"/>
          <p:cNvGrpSpPr/>
          <p:nvPr/>
        </p:nvGrpSpPr>
        <p:grpSpPr>
          <a:xfrm>
            <a:off x="1539923" y="1691908"/>
            <a:ext cx="5820247" cy="3554653"/>
            <a:chOff x="1539923" y="1991708"/>
            <a:chExt cx="6064154" cy="3808589"/>
          </a:xfrm>
        </p:grpSpPr>
        <p:sp>
          <p:nvSpPr>
            <p:cNvPr id="6" name="Rectangle 5"/>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Analysis Tools</a:t>
              </a:r>
            </a:p>
          </p:txBody>
        </p:sp>
        <p:sp>
          <p:nvSpPr>
            <p:cNvPr id="7" name="Rectangle 6"/>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Visualization  Tools</a:t>
              </a:r>
            </a:p>
          </p:txBody>
        </p:sp>
        <p:sp>
          <p:nvSpPr>
            <p:cNvPr id="8" name="Rectangle 7"/>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Data Loaders</a:t>
              </a:r>
            </a:p>
          </p:txBody>
        </p:sp>
        <p:sp>
          <p:nvSpPr>
            <p:cNvPr id="9" name="Rectangle 8"/>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Data Discovery Tools</a:t>
              </a:r>
            </a:p>
          </p:txBody>
        </p:sp>
        <p:sp>
          <p:nvSpPr>
            <p:cNvPr id="4" name="Oval 3"/>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dirty="0">
                <a:solidFill>
                  <a:prstClr val="black"/>
                </a:solidFill>
                <a:latin typeface="Arial" pitchFamily="34" charset="0"/>
                <a:cs typeface="Arial" pitchFamily="34" charset="0"/>
              </a:endParaRPr>
            </a:p>
          </p:txBody>
        </p:sp>
        <p:sp>
          <p:nvSpPr>
            <p:cNvPr id="5" name="Rectangle 4"/>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prstClr val="black"/>
                  </a:solidFill>
                  <a:latin typeface="Arial" pitchFamily="34" charset="0"/>
                  <a:cs typeface="Arial" pitchFamily="34" charset="0"/>
                </a:rPr>
                <a:t>Models</a:t>
              </a:r>
            </a:p>
          </p:txBody>
        </p:sp>
        <p:sp>
          <p:nvSpPr>
            <p:cNvPr id="11" name="Left-Right Arrow 10"/>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Left-Right Arrow 11"/>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Left-Right Arrow 12"/>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Left-Right Arrow 17"/>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eft-Right Arrow 9"/>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3805897" y="3455211"/>
            <a:ext cx="1358022" cy="646331"/>
          </a:xfrm>
          <a:prstGeom prst="rect">
            <a:avLst/>
          </a:prstGeom>
        </p:spPr>
        <p:txBody>
          <a:bodyPr wrap="square">
            <a:spAutoFit/>
          </a:bodyPr>
          <a:lstStyle/>
          <a:p>
            <a:pPr algn="ctr"/>
            <a:r>
              <a:rPr lang="en-US" dirty="0">
                <a:solidFill>
                  <a:prstClr val="black"/>
                </a:solidFill>
                <a:latin typeface="Arial" pitchFamily="34" charset="0"/>
                <a:cs typeface="Arial" pitchFamily="34" charset="0"/>
              </a:rPr>
              <a:t>Resource Repository</a:t>
            </a:r>
          </a:p>
        </p:txBody>
      </p:sp>
      <p:sp>
        <p:nvSpPr>
          <p:cNvPr id="17" name="TextBox 16"/>
          <p:cNvSpPr txBox="1"/>
          <p:nvPr/>
        </p:nvSpPr>
        <p:spPr>
          <a:xfrm>
            <a:off x="609600" y="5481131"/>
            <a:ext cx="8534400" cy="1200329"/>
          </a:xfrm>
          <a:prstGeom prst="rect">
            <a:avLst/>
          </a:prstGeom>
          <a:noFill/>
        </p:spPr>
        <p:txBody>
          <a:bodyPr wrap="square" rtlCol="0">
            <a:spAutoFit/>
          </a:bodyPr>
          <a:lstStyle/>
          <a:p>
            <a:pPr marL="342900" indent="-342900">
              <a:buFont typeface="Arial" pitchFamily="34" charset="0"/>
              <a:buChar char="•"/>
            </a:pPr>
            <a:r>
              <a:rPr lang="en-US" dirty="0" smtClean="0">
                <a:solidFill>
                  <a:prstClr val="black"/>
                </a:solidFill>
              </a:rPr>
              <a:t>Each model  interacts with information in  the common data store</a:t>
            </a:r>
          </a:p>
          <a:p>
            <a:pPr marL="342900" indent="-342900">
              <a:buFont typeface="Arial" pitchFamily="34" charset="0"/>
              <a:buChar char="•"/>
            </a:pPr>
            <a:r>
              <a:rPr lang="en-US" dirty="0" smtClean="0">
                <a:solidFill>
                  <a:prstClr val="black"/>
                </a:solidFill>
              </a:rPr>
              <a:t>The modeler does not need to be concerned with and can take advantage of standardized analysis, visualization loading and discovery tools </a:t>
            </a:r>
          </a:p>
          <a:p>
            <a:pPr marL="342900" indent="-342900">
              <a:buFont typeface="Arial" pitchFamily="34" charset="0"/>
              <a:buChar char="•"/>
            </a:pPr>
            <a:r>
              <a:rPr lang="en-US" dirty="0">
                <a:solidFill>
                  <a:prstClr val="black"/>
                </a:solidFill>
              </a:rPr>
              <a:t>Enable multiple models to use common “best practice” </a:t>
            </a:r>
            <a:r>
              <a:rPr lang="en-US" dirty="0" smtClean="0">
                <a:solidFill>
                  <a:prstClr val="black"/>
                </a:solidFill>
              </a:rPr>
              <a:t>tools</a:t>
            </a:r>
            <a:endParaRPr lang="en-US" dirty="0">
              <a:solidFill>
                <a:prstClr val="black"/>
              </a:solidFill>
            </a:endParaRPr>
          </a:p>
        </p:txBody>
      </p:sp>
    </p:spTree>
    <p:extLst>
      <p:ext uri="{BB962C8B-B14F-4D97-AF65-F5344CB8AC3E}">
        <p14:creationId xmlns:p14="http://schemas.microsoft.com/office/powerpoint/2010/main" val="33287648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641" y="1"/>
            <a:ext cx="7886700" cy="959370"/>
          </a:xfrm>
        </p:spPr>
        <p:txBody>
          <a:bodyPr/>
          <a:lstStyle/>
          <a:p>
            <a:pPr algn="ctr"/>
            <a:r>
              <a:rPr lang="en-US" dirty="0" smtClean="0"/>
              <a:t>Resource Data Model</a:t>
            </a:r>
            <a:endParaRPr lang="en-US" dirty="0"/>
          </a:p>
        </p:txBody>
      </p:sp>
      <p:sp>
        <p:nvSpPr>
          <p:cNvPr id="6" name="TextBox 5"/>
          <p:cNvSpPr txBox="1"/>
          <p:nvPr/>
        </p:nvSpPr>
        <p:spPr>
          <a:xfrm>
            <a:off x="4258101" y="968993"/>
            <a:ext cx="4723907" cy="2862322"/>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kern="0" dirty="0">
                <a:solidFill>
                  <a:prstClr val="black"/>
                </a:solidFill>
              </a:rPr>
              <a:t>Open Archives Initiative – Object Reuse and Exchange (OAI-ORE) - </a:t>
            </a:r>
            <a:r>
              <a:rPr lang="en-US" sz="2000" kern="0" dirty="0" smtClean="0">
                <a:solidFill>
                  <a:prstClr val="black"/>
                </a:solidFill>
              </a:rPr>
              <a:t>standards </a:t>
            </a:r>
            <a:r>
              <a:rPr lang="en-US" sz="2000" kern="0" dirty="0">
                <a:solidFill>
                  <a:prstClr val="black"/>
                </a:solidFill>
              </a:rPr>
              <a:t>for the description and exchange of aggregations of Web resources</a:t>
            </a:r>
          </a:p>
          <a:p>
            <a:pPr marL="285750" indent="-285750" defTabSz="457200">
              <a:buFont typeface="Arial" panose="020B0604020202020204" pitchFamily="34" charset="0"/>
              <a:buChar char="•"/>
            </a:pPr>
            <a:r>
              <a:rPr lang="en-US" sz="2000" kern="0" dirty="0" err="1" smtClean="0">
                <a:solidFill>
                  <a:prstClr val="black"/>
                </a:solidFill>
              </a:rPr>
              <a:t>BagIt</a:t>
            </a:r>
            <a:r>
              <a:rPr lang="en-US" sz="2000" kern="0" dirty="0" smtClean="0">
                <a:solidFill>
                  <a:prstClr val="black"/>
                </a:solidFill>
              </a:rPr>
              <a:t> </a:t>
            </a:r>
            <a:r>
              <a:rPr lang="en-US" sz="2000" kern="0" dirty="0">
                <a:solidFill>
                  <a:prstClr val="black"/>
                </a:solidFill>
              </a:rPr>
              <a:t>– hierarchical file packaging format designed to support disk-based or network-based storage and transfer of generalized digital </a:t>
            </a:r>
            <a:r>
              <a:rPr lang="en-US" sz="2000" kern="0" dirty="0" smtClean="0">
                <a:solidFill>
                  <a:prstClr val="black"/>
                </a:solidFill>
              </a:rPr>
              <a:t>content</a:t>
            </a:r>
          </a:p>
          <a:p>
            <a:pPr marL="285750" indent="-285750" defTabSz="457200">
              <a:buFont typeface="Arial" panose="020B0604020202020204" pitchFamily="34" charset="0"/>
              <a:buChar char="•"/>
            </a:pPr>
            <a:r>
              <a:rPr lang="en-US" sz="2000" kern="0" dirty="0" smtClean="0">
                <a:solidFill>
                  <a:prstClr val="black"/>
                </a:solidFill>
              </a:rPr>
              <a:t>Compatible with </a:t>
            </a:r>
            <a:r>
              <a:rPr lang="en-US" sz="2000" kern="0" dirty="0" err="1" smtClean="0">
                <a:solidFill>
                  <a:prstClr val="black"/>
                </a:solidFill>
              </a:rPr>
              <a:t>DataOne</a:t>
            </a:r>
            <a:endParaRPr lang="en-US" sz="2000" kern="0" dirty="0">
              <a:solidFill>
                <a:prstClr val="black"/>
              </a:solidFill>
            </a:endParaRPr>
          </a:p>
        </p:txBody>
      </p:sp>
      <p:pic>
        <p:nvPicPr>
          <p:cNvPr id="4" name="Picture 3"/>
          <p:cNvPicPr>
            <a:picLocks noChangeAspect="1"/>
          </p:cNvPicPr>
          <p:nvPr/>
        </p:nvPicPr>
        <p:blipFill>
          <a:blip r:embed="rId2"/>
          <a:stretch>
            <a:fillRect/>
          </a:stretch>
        </p:blipFill>
        <p:spPr>
          <a:xfrm>
            <a:off x="232251" y="3831315"/>
            <a:ext cx="3923546" cy="2938521"/>
          </a:xfrm>
          <a:prstGeom prst="rect">
            <a:avLst/>
          </a:prstGeom>
        </p:spPr>
      </p:pic>
      <p:pic>
        <p:nvPicPr>
          <p:cNvPr id="5" name="Picture 4"/>
          <p:cNvPicPr>
            <a:picLocks noChangeAspect="1"/>
          </p:cNvPicPr>
          <p:nvPr/>
        </p:nvPicPr>
        <p:blipFill>
          <a:blip r:embed="rId3"/>
          <a:stretch>
            <a:fillRect/>
          </a:stretch>
        </p:blipFill>
        <p:spPr>
          <a:xfrm>
            <a:off x="232251" y="854438"/>
            <a:ext cx="3913668" cy="2931123"/>
          </a:xfrm>
          <a:prstGeom prst="rect">
            <a:avLst/>
          </a:prstGeom>
        </p:spPr>
      </p:pic>
      <p:pic>
        <p:nvPicPr>
          <p:cNvPr id="10" name="Picture 9"/>
          <p:cNvPicPr>
            <a:picLocks noChangeAspect="1"/>
          </p:cNvPicPr>
          <p:nvPr/>
        </p:nvPicPr>
        <p:blipFill>
          <a:blip r:embed="rId4"/>
          <a:stretch>
            <a:fillRect/>
          </a:stretch>
        </p:blipFill>
        <p:spPr>
          <a:xfrm>
            <a:off x="4586991" y="3831315"/>
            <a:ext cx="3927920" cy="2941796"/>
          </a:xfrm>
          <a:prstGeom prst="rect">
            <a:avLst/>
          </a:prstGeom>
        </p:spPr>
      </p:pic>
    </p:spTree>
    <p:extLst>
      <p:ext uri="{BB962C8B-B14F-4D97-AF65-F5344CB8AC3E}">
        <p14:creationId xmlns:p14="http://schemas.microsoft.com/office/powerpoint/2010/main" val="2488657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703263"/>
          </a:xfrm>
        </p:spPr>
        <p:txBody>
          <a:bodyPr>
            <a:normAutofit fontScale="90000"/>
          </a:bodyPr>
          <a:lstStyle/>
          <a:p>
            <a:r>
              <a:rPr lang="en-US" dirty="0" smtClean="0"/>
              <a:t>Types of data to support as resources</a:t>
            </a:r>
            <a:endParaRPr lang="en-US" dirty="0"/>
          </a:p>
        </p:txBody>
      </p:sp>
      <p:sp>
        <p:nvSpPr>
          <p:cNvPr id="4" name="Content Placeholder 3"/>
          <p:cNvSpPr>
            <a:spLocks noGrp="1"/>
          </p:cNvSpPr>
          <p:nvPr>
            <p:ph idx="4294967295"/>
          </p:nvPr>
        </p:nvSpPr>
        <p:spPr>
          <a:xfrm>
            <a:off x="0" y="832359"/>
            <a:ext cx="4556125" cy="6025641"/>
          </a:xfrm>
        </p:spPr>
        <p:txBody>
          <a:bodyPr vert="horz" lIns="91440" tIns="45720" rIns="91440" bIns="45720" rtlCol="0">
            <a:normAutofit fontScale="40000" lnSpcReduction="20000"/>
          </a:bodyPr>
          <a:lstStyle/>
          <a:p>
            <a:pPr marL="0" indent="0">
              <a:buNone/>
            </a:pPr>
            <a:r>
              <a:rPr lang="en-US" sz="8000" dirty="0" smtClean="0">
                <a:solidFill>
                  <a:srgbClr val="0070C0"/>
                </a:solidFill>
              </a:rPr>
              <a:t>Resource Types</a:t>
            </a:r>
            <a:endParaRPr lang="en-US" sz="8000" dirty="0">
              <a:solidFill>
                <a:srgbClr val="0070C0"/>
              </a:solidFill>
            </a:endParaRPr>
          </a:p>
          <a:p>
            <a:r>
              <a:rPr lang="en-US" sz="5000" dirty="0" smtClean="0"/>
              <a:t>Generic  </a:t>
            </a:r>
            <a:r>
              <a:rPr lang="en-US" sz="5000" dirty="0" smtClean="0">
                <a:sym typeface="Wingdings" panose="05000000000000000000" pitchFamily="2" charset="2"/>
              </a:rPr>
              <a:t></a:t>
            </a:r>
            <a:endParaRPr lang="en-US" sz="5000" dirty="0" smtClean="0"/>
          </a:p>
          <a:p>
            <a:r>
              <a:rPr lang="en-US" sz="5000" dirty="0" smtClean="0">
                <a:solidFill>
                  <a:srgbClr val="0070C0"/>
                </a:solidFill>
              </a:rPr>
              <a:t>Time Series (CUAHSI HIS)</a:t>
            </a:r>
            <a:endParaRPr lang="en-US" sz="5000" dirty="0">
              <a:solidFill>
                <a:srgbClr val="0070C0"/>
              </a:solidFill>
            </a:endParaRPr>
          </a:p>
          <a:p>
            <a:r>
              <a:rPr lang="en-US" sz="5000" dirty="0">
                <a:solidFill>
                  <a:srgbClr val="0070C0"/>
                </a:solidFill>
              </a:rPr>
              <a:t>Geographic feature set</a:t>
            </a:r>
          </a:p>
          <a:p>
            <a:r>
              <a:rPr lang="en-US" sz="5000" dirty="0">
                <a:solidFill>
                  <a:srgbClr val="0070C0"/>
                </a:solidFill>
              </a:rPr>
              <a:t>Geographic Raster</a:t>
            </a:r>
          </a:p>
          <a:p>
            <a:r>
              <a:rPr lang="en-US" sz="5000" dirty="0" smtClean="0">
                <a:solidFill>
                  <a:srgbClr val="0070C0"/>
                </a:solidFill>
              </a:rPr>
              <a:t>Referenced </a:t>
            </a:r>
            <a:r>
              <a:rPr lang="en-US" sz="5000" dirty="0">
                <a:solidFill>
                  <a:srgbClr val="0070C0"/>
                </a:solidFill>
              </a:rPr>
              <a:t>HIS time series</a:t>
            </a:r>
          </a:p>
          <a:p>
            <a:r>
              <a:rPr lang="en-US" sz="5000" dirty="0" smtClean="0">
                <a:solidFill>
                  <a:srgbClr val="0070C0"/>
                </a:solidFill>
              </a:rPr>
              <a:t>Multidimensional </a:t>
            </a:r>
            <a:r>
              <a:rPr lang="en-US" sz="5000" dirty="0">
                <a:solidFill>
                  <a:srgbClr val="0070C0"/>
                </a:solidFill>
              </a:rPr>
              <a:t>Space Time dataset</a:t>
            </a:r>
          </a:p>
          <a:p>
            <a:r>
              <a:rPr lang="en-US" sz="5000" dirty="0">
                <a:solidFill>
                  <a:srgbClr val="0070C0"/>
                </a:solidFill>
              </a:rPr>
              <a:t>River geometry</a:t>
            </a:r>
          </a:p>
          <a:p>
            <a:r>
              <a:rPr lang="en-US" sz="5000" dirty="0">
                <a:solidFill>
                  <a:srgbClr val="0070C0"/>
                </a:solidFill>
              </a:rPr>
              <a:t>Sample based observations (ODM2 and CZO)</a:t>
            </a:r>
          </a:p>
          <a:p>
            <a:r>
              <a:rPr lang="en-US" sz="5000" dirty="0">
                <a:solidFill>
                  <a:srgbClr val="0070C0"/>
                </a:solidFill>
              </a:rPr>
              <a:t>Documents</a:t>
            </a:r>
          </a:p>
          <a:p>
            <a:r>
              <a:rPr lang="en-US" sz="5000" dirty="0">
                <a:solidFill>
                  <a:srgbClr val="0070C0"/>
                </a:solidFill>
              </a:rPr>
              <a:t>Tabular </a:t>
            </a:r>
            <a:r>
              <a:rPr lang="en-US" sz="5000" dirty="0" smtClean="0">
                <a:solidFill>
                  <a:srgbClr val="0070C0"/>
                </a:solidFill>
              </a:rPr>
              <a:t>objects</a:t>
            </a:r>
          </a:p>
          <a:p>
            <a:r>
              <a:rPr lang="en-US" sz="5000" dirty="0" err="1" smtClean="0">
                <a:solidFill>
                  <a:srgbClr val="0070C0"/>
                </a:solidFill>
              </a:rPr>
              <a:t>HydroDesktop</a:t>
            </a:r>
            <a:r>
              <a:rPr lang="en-US" sz="5000" dirty="0" smtClean="0">
                <a:solidFill>
                  <a:srgbClr val="0070C0"/>
                </a:solidFill>
              </a:rPr>
              <a:t> Project package</a:t>
            </a:r>
            <a:endParaRPr lang="en-US" sz="5000" dirty="0">
              <a:solidFill>
                <a:srgbClr val="0070C0"/>
              </a:solidFill>
            </a:endParaRPr>
          </a:p>
          <a:p>
            <a:r>
              <a:rPr lang="en-US" sz="5000" dirty="0">
                <a:solidFill>
                  <a:srgbClr val="0070C0"/>
                </a:solidFill>
              </a:rPr>
              <a:t>Scripts</a:t>
            </a:r>
          </a:p>
          <a:p>
            <a:r>
              <a:rPr lang="en-US" sz="5000" dirty="0">
                <a:solidFill>
                  <a:srgbClr val="0070C0"/>
                </a:solidFill>
              </a:rPr>
              <a:t>Models</a:t>
            </a:r>
          </a:p>
          <a:p>
            <a:r>
              <a:rPr lang="en-US" sz="5000" dirty="0">
                <a:solidFill>
                  <a:srgbClr val="0070C0"/>
                </a:solidFill>
              </a:rPr>
              <a:t>Model Components</a:t>
            </a:r>
          </a:p>
          <a:p>
            <a:r>
              <a:rPr lang="en-US" sz="5000" dirty="0">
                <a:solidFill>
                  <a:srgbClr val="0070C0"/>
                </a:solidFill>
              </a:rPr>
              <a:t>Referenced data sets from other (non </a:t>
            </a:r>
            <a:r>
              <a:rPr lang="en-US" sz="5000" dirty="0" smtClean="0">
                <a:solidFill>
                  <a:srgbClr val="0070C0"/>
                </a:solidFill>
              </a:rPr>
              <a:t>HIS) sources. </a:t>
            </a:r>
            <a:endParaRPr lang="en-US" sz="3500" dirty="0">
              <a:solidFill>
                <a:srgbClr val="0070C0"/>
              </a:solidFill>
            </a:endParaRPr>
          </a:p>
          <a:p>
            <a:pPr marL="0" indent="0">
              <a:buNone/>
            </a:pPr>
            <a:endParaRPr lang="en-US" sz="3500" dirty="0">
              <a:solidFill>
                <a:srgbClr val="0070C0"/>
              </a:solidFill>
            </a:endParaRPr>
          </a:p>
        </p:txBody>
      </p:sp>
      <p:sp>
        <p:nvSpPr>
          <p:cNvPr id="5" name="Content Placeholder 2"/>
          <p:cNvSpPr txBox="1">
            <a:spLocks/>
          </p:cNvSpPr>
          <p:nvPr/>
        </p:nvSpPr>
        <p:spPr>
          <a:xfrm>
            <a:off x="4819428" y="832693"/>
            <a:ext cx="4141694"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500" dirty="0" smtClean="0">
                <a:solidFill>
                  <a:srgbClr val="7030A0"/>
                </a:solidFill>
              </a:rPr>
              <a:t>Tools</a:t>
            </a:r>
          </a:p>
          <a:p>
            <a:r>
              <a:rPr lang="en-US" sz="2400" dirty="0" smtClean="0">
                <a:solidFill>
                  <a:srgbClr val="7030A0"/>
                </a:solidFill>
              </a:rPr>
              <a:t>Uploaders to facilitate loading of resources</a:t>
            </a:r>
          </a:p>
          <a:p>
            <a:r>
              <a:rPr lang="en-US" sz="2400" dirty="0" smtClean="0">
                <a:solidFill>
                  <a:srgbClr val="7030A0"/>
                </a:solidFill>
              </a:rPr>
              <a:t>Viewers to visualize the resource</a:t>
            </a:r>
          </a:p>
          <a:p>
            <a:r>
              <a:rPr lang="en-US" sz="2400" dirty="0" smtClean="0">
                <a:solidFill>
                  <a:srgbClr val="7030A0"/>
                </a:solidFill>
              </a:rPr>
              <a:t>Exporters to download the resource</a:t>
            </a:r>
          </a:p>
          <a:p>
            <a:r>
              <a:rPr lang="en-US" sz="2400" dirty="0" smtClean="0">
                <a:solidFill>
                  <a:srgbClr val="7030A0"/>
                </a:solidFill>
              </a:rPr>
              <a:t>Best practice tools for hydrologic data preprocessing and analysis</a:t>
            </a:r>
          </a:p>
        </p:txBody>
      </p:sp>
      <p:sp>
        <p:nvSpPr>
          <p:cNvPr id="2" name="Rectangle 1"/>
          <p:cNvSpPr/>
          <p:nvPr/>
        </p:nvSpPr>
        <p:spPr>
          <a:xfrm>
            <a:off x="4969554" y="5095666"/>
            <a:ext cx="3991568" cy="1569660"/>
          </a:xfrm>
          <a:prstGeom prst="rect">
            <a:avLst/>
          </a:prstGeom>
        </p:spPr>
        <p:txBody>
          <a:bodyPr wrap="square">
            <a:spAutoFit/>
          </a:bodyPr>
          <a:lstStyle/>
          <a:p>
            <a:r>
              <a:rPr lang="en-US" sz="2400" dirty="0" smtClean="0">
                <a:solidFill>
                  <a:srgbClr val="FF0000"/>
                </a:solidFill>
              </a:rPr>
              <a:t>Resource Data Model.</a:t>
            </a:r>
          </a:p>
          <a:p>
            <a:pPr marL="342900" indent="-342900">
              <a:buFont typeface="Arial" panose="020B0604020202020204" pitchFamily="34" charset="0"/>
              <a:buChar char="•"/>
            </a:pPr>
            <a:r>
              <a:rPr lang="en-US" sz="2400" dirty="0" smtClean="0">
                <a:solidFill>
                  <a:srgbClr val="FF0000"/>
                </a:solidFill>
              </a:rPr>
              <a:t>Data and metadata content</a:t>
            </a:r>
          </a:p>
          <a:p>
            <a:pPr marL="342900" indent="-342900">
              <a:buFont typeface="Arial" panose="020B0604020202020204" pitchFamily="34" charset="0"/>
              <a:buChar char="•"/>
            </a:pPr>
            <a:r>
              <a:rPr lang="en-US" sz="2400" dirty="0" smtClean="0">
                <a:solidFill>
                  <a:srgbClr val="FF0000"/>
                </a:solidFill>
              </a:rPr>
              <a:t>Logical relationships</a:t>
            </a:r>
          </a:p>
          <a:p>
            <a:pPr marL="342900" indent="-342900">
              <a:buFont typeface="Arial" panose="020B0604020202020204" pitchFamily="34" charset="0"/>
              <a:buChar char="•"/>
            </a:pPr>
            <a:r>
              <a:rPr lang="en-US" sz="2400" dirty="0" smtClean="0">
                <a:solidFill>
                  <a:srgbClr val="FF0000"/>
                </a:solidFill>
              </a:rPr>
              <a:t>File formats</a:t>
            </a:r>
            <a:endParaRPr lang="en-US" sz="2400" dirty="0">
              <a:solidFill>
                <a:srgbClr val="FF0000"/>
              </a:solidFill>
            </a:endParaRPr>
          </a:p>
        </p:txBody>
      </p:sp>
    </p:spTree>
    <p:extLst>
      <p:ext uri="{BB962C8B-B14F-4D97-AF65-F5344CB8AC3E}">
        <p14:creationId xmlns:p14="http://schemas.microsoft.com/office/powerpoint/2010/main" val="15832739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397032"/>
            <a:ext cx="3799686" cy="1142431"/>
          </a:xfrm>
        </p:spPr>
        <p:txBody>
          <a:bodyPr>
            <a:noAutofit/>
          </a:bodyPr>
          <a:lstStyle/>
          <a:p>
            <a:r>
              <a:rPr lang="en-US" sz="2800" dirty="0" smtClean="0"/>
              <a:t>Multidimensional Space Time Resource Type</a:t>
            </a:r>
            <a:endParaRPr lang="en-US" sz="2800" dirty="0"/>
          </a:p>
        </p:txBody>
      </p:sp>
      <p:grpSp>
        <p:nvGrpSpPr>
          <p:cNvPr id="5" name="Group 4"/>
          <p:cNvGrpSpPr>
            <a:grpSpLocks noChangeAspect="1"/>
          </p:cNvGrpSpPr>
          <p:nvPr/>
        </p:nvGrpSpPr>
        <p:grpSpPr>
          <a:xfrm>
            <a:off x="6149187" y="3423719"/>
            <a:ext cx="2204719" cy="2519881"/>
            <a:chOff x="378077" y="1340330"/>
            <a:chExt cx="5181889" cy="5957045"/>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684" y="3716927"/>
              <a:ext cx="3915205"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390286" y="1340330"/>
              <a:ext cx="5169680" cy="4893069"/>
              <a:chOff x="2975910" y="1340330"/>
              <a:chExt cx="5169680" cy="4893069"/>
            </a:xfrm>
          </p:grpSpPr>
          <p:grpSp>
            <p:nvGrpSpPr>
              <p:cNvPr id="18" name="Group 17"/>
              <p:cNvGrpSpPr/>
              <p:nvPr/>
            </p:nvGrpSpPr>
            <p:grpSpPr>
              <a:xfrm>
                <a:off x="2975910" y="1340330"/>
                <a:ext cx="5169680" cy="2337935"/>
                <a:chOff x="378077" y="904013"/>
                <a:chExt cx="5169680" cy="2337935"/>
              </a:xfrm>
            </p:grpSpPr>
            <p:cxnSp>
              <p:nvCxnSpPr>
                <p:cNvPr id="49" name="Straight Connector 48"/>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975910" y="1766186"/>
                <a:ext cx="5169680" cy="2337935"/>
                <a:chOff x="378077" y="904013"/>
                <a:chExt cx="5169680" cy="2337935"/>
              </a:xfrm>
            </p:grpSpPr>
            <p:cxnSp>
              <p:nvCxnSpPr>
                <p:cNvPr id="45" name="Straight Connector 44"/>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2975910" y="2192042"/>
                <a:ext cx="5169680" cy="2337935"/>
                <a:chOff x="378077" y="904013"/>
                <a:chExt cx="5169680" cy="2337935"/>
              </a:xfrm>
            </p:grpSpPr>
            <p:cxnSp>
              <p:nvCxnSpPr>
                <p:cNvPr id="41" name="Straight Connector 40"/>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2975910" y="2617898"/>
                <a:ext cx="5169680" cy="2337935"/>
                <a:chOff x="378077" y="904013"/>
                <a:chExt cx="5169680" cy="2337935"/>
              </a:xfrm>
            </p:grpSpPr>
            <p:cxnSp>
              <p:nvCxnSpPr>
                <p:cNvPr id="37" name="Straight Connector 36"/>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975910" y="3043754"/>
                <a:ext cx="5169680" cy="2337935"/>
                <a:chOff x="378077" y="904013"/>
                <a:chExt cx="5169680" cy="2337935"/>
              </a:xfrm>
            </p:grpSpPr>
            <p:cxnSp>
              <p:nvCxnSpPr>
                <p:cNvPr id="33" name="Straight Connector 32"/>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2975910" y="3469610"/>
                <a:ext cx="5169680" cy="2337935"/>
                <a:chOff x="378077" y="904013"/>
                <a:chExt cx="5169680" cy="2337935"/>
              </a:xfrm>
            </p:grpSpPr>
            <p:cxnSp>
              <p:nvCxnSpPr>
                <p:cNvPr id="29" name="Straight Connector 28"/>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975910" y="3895464"/>
                <a:ext cx="5169680" cy="2337935"/>
                <a:chOff x="378077" y="904013"/>
                <a:chExt cx="5169680" cy="2337935"/>
              </a:xfrm>
            </p:grpSpPr>
            <p:cxnSp>
              <p:nvCxnSpPr>
                <p:cNvPr id="25" name="Straight Connector 24"/>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12" name="Straight Arrow Connector 11"/>
            <p:cNvCxnSpPr/>
            <p:nvPr/>
          </p:nvCxnSpPr>
          <p:spPr>
            <a:xfrm flipV="1">
              <a:off x="1983514" y="5971434"/>
              <a:ext cx="2485121" cy="69822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1971305" y="4291570"/>
              <a:ext cx="12209" cy="2416749"/>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638290" y="5539383"/>
              <a:ext cx="1333015" cy="1130275"/>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983589" y="6027107"/>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x</a:t>
              </a:r>
              <a:endParaRPr lang="en-US" sz="2400" b="1" dirty="0">
                <a:solidFill>
                  <a:srgbClr val="009900"/>
                </a:solidFill>
                <a:latin typeface="Arial" charset="0"/>
              </a:endParaRPr>
            </a:p>
          </p:txBody>
        </p:sp>
        <p:sp>
          <p:nvSpPr>
            <p:cNvPr id="16" name="TextBox 15"/>
            <p:cNvSpPr txBox="1"/>
            <p:nvPr/>
          </p:nvSpPr>
          <p:spPr>
            <a:xfrm>
              <a:off x="638290" y="5775866"/>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y</a:t>
              </a:r>
              <a:endParaRPr lang="en-US" sz="2400" b="1" dirty="0">
                <a:solidFill>
                  <a:srgbClr val="009900"/>
                </a:solidFill>
                <a:latin typeface="Arial" charset="0"/>
              </a:endParaRPr>
            </a:p>
          </p:txBody>
        </p:sp>
        <p:sp>
          <p:nvSpPr>
            <p:cNvPr id="17" name="TextBox 16"/>
            <p:cNvSpPr txBox="1"/>
            <p:nvPr/>
          </p:nvSpPr>
          <p:spPr>
            <a:xfrm>
              <a:off x="1344365" y="4435159"/>
              <a:ext cx="637102" cy="935279"/>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t</a:t>
              </a:r>
              <a:endParaRPr lang="en-US" sz="2400" b="1" dirty="0">
                <a:solidFill>
                  <a:srgbClr val="009900"/>
                </a:solidFill>
                <a:latin typeface="Arial" charset="0"/>
              </a:endParaRPr>
            </a:p>
          </p:txBody>
        </p:sp>
      </p:grpSp>
      <p:grpSp>
        <p:nvGrpSpPr>
          <p:cNvPr id="53" name="Group 52"/>
          <p:cNvGrpSpPr>
            <a:grpSpLocks noChangeAspect="1"/>
          </p:cNvGrpSpPr>
          <p:nvPr/>
        </p:nvGrpSpPr>
        <p:grpSpPr>
          <a:xfrm>
            <a:off x="6149187" y="1600200"/>
            <a:ext cx="2177160" cy="2104093"/>
            <a:chOff x="309568" y="2467749"/>
            <a:chExt cx="3733930" cy="3608617"/>
          </a:xfrm>
        </p:grpSpPr>
        <p:pic>
          <p:nvPicPr>
            <p:cNvPr id="54"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82525" y="3685591"/>
              <a:ext cx="2981325" cy="2390775"/>
            </a:xfrm>
            <a:prstGeom prst="rect">
              <a:avLst/>
            </a:prstGeom>
            <a:solidFill>
              <a:schemeClr val="bg1"/>
            </a:solidFill>
            <a:ln w="25400">
              <a:solidFill>
                <a:schemeClr val="tx1"/>
              </a:solidFill>
            </a:ln>
            <a:effectLst/>
            <a:scene3d>
              <a:camera prst="orthographicFront">
                <a:rot lat="18300000" lon="19200000" rev="3000000"/>
              </a:camera>
              <a:lightRig rig="threePt" dir="t"/>
            </a:scene3d>
          </p:spPr>
        </p:pic>
        <p:cxnSp>
          <p:nvCxnSpPr>
            <p:cNvPr id="55" name="Straight Connector 54"/>
            <p:cNvCxnSpPr/>
            <p:nvPr/>
          </p:nvCxnSpPr>
          <p:spPr>
            <a:xfrm>
              <a:off x="309568" y="3179825"/>
              <a:ext cx="1050203" cy="89711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976795" y="2467749"/>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1359771" y="4064509"/>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09568" y="3201770"/>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4043498" y="3346178"/>
              <a:ext cx="0" cy="16091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976795" y="2467749"/>
              <a:ext cx="1066703" cy="88574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309568" y="2467749"/>
              <a:ext cx="2667227" cy="73402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1639015" y="3135427"/>
              <a:ext cx="321469" cy="1749288"/>
              <a:chOff x="4740345" y="3123422"/>
              <a:chExt cx="321469" cy="1749288"/>
            </a:xfrm>
          </p:grpSpPr>
          <p:grpSp>
            <p:nvGrpSpPr>
              <p:cNvPr id="66" name="Group 65"/>
              <p:cNvGrpSpPr/>
              <p:nvPr/>
            </p:nvGrpSpPr>
            <p:grpSpPr>
              <a:xfrm>
                <a:off x="4740345" y="3127437"/>
                <a:ext cx="299828" cy="1738215"/>
                <a:chOff x="4740345" y="3127437"/>
                <a:chExt cx="299828" cy="1738215"/>
              </a:xfrm>
            </p:grpSpPr>
            <p:grpSp>
              <p:nvGrpSpPr>
                <p:cNvPr id="74" name="Group 73"/>
                <p:cNvGrpSpPr/>
                <p:nvPr/>
              </p:nvGrpSpPr>
              <p:grpSpPr>
                <a:xfrm>
                  <a:off x="4740345" y="3127437"/>
                  <a:ext cx="299828" cy="1661391"/>
                  <a:chOff x="5310171" y="3124754"/>
                  <a:chExt cx="299828" cy="1661391"/>
                </a:xfrm>
                <a:effectLst/>
              </p:grpSpPr>
              <p:sp>
                <p:nvSpPr>
                  <p:cNvPr id="76" name="Rectangle 75"/>
                  <p:cNvSpPr/>
                  <p:nvPr/>
                </p:nvSpPr>
                <p:spPr>
                  <a:xfrm>
                    <a:off x="5310171" y="3172488"/>
                    <a:ext cx="245789" cy="1591998"/>
                  </a:xfrm>
                  <a:prstGeom prst="rect">
                    <a:avLst/>
                  </a:prstGeom>
                  <a:solidFill>
                    <a:schemeClr val="bg1">
                      <a:lumMod val="7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sp>
                <p:nvSpPr>
                  <p:cNvPr id="77" name="Rectangle 76"/>
                  <p:cNvSpPr/>
                  <p:nvPr/>
                </p:nvSpPr>
                <p:spPr>
                  <a:xfrm>
                    <a:off x="5364210" y="3221561"/>
                    <a:ext cx="245789" cy="1564584"/>
                  </a:xfrm>
                  <a:prstGeom prst="rect">
                    <a:avLst/>
                  </a:pr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sp>
                <p:nvSpPr>
                  <p:cNvPr id="78" name="Freeform 77"/>
                  <p:cNvSpPr/>
                  <p:nvPr/>
                </p:nvSpPr>
                <p:spPr>
                  <a:xfrm>
                    <a:off x="5310171" y="3124754"/>
                    <a:ext cx="293370" cy="133350"/>
                  </a:xfrm>
                  <a:custGeom>
                    <a:avLst/>
                    <a:gdLst>
                      <a:gd name="connsiteX0" fmla="*/ 0 w 293370"/>
                      <a:gd name="connsiteY0" fmla="*/ 49530 h 133350"/>
                      <a:gd name="connsiteX1" fmla="*/ 198120 w 293370"/>
                      <a:gd name="connsiteY1" fmla="*/ 0 h 133350"/>
                      <a:gd name="connsiteX2" fmla="*/ 293370 w 293370"/>
                      <a:gd name="connsiteY2" fmla="*/ 87630 h 133350"/>
                      <a:gd name="connsiteX3" fmla="*/ 91440 w 29337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93370" h="133350">
                        <a:moveTo>
                          <a:pt x="0" y="49530"/>
                        </a:moveTo>
                        <a:lnTo>
                          <a:pt x="198120" y="0"/>
                        </a:lnTo>
                        <a:lnTo>
                          <a:pt x="293370" y="87630"/>
                        </a:lnTo>
                        <a:lnTo>
                          <a:pt x="91440" y="133350"/>
                        </a:lnTo>
                      </a:path>
                    </a:pathLst>
                  </a:cu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grpSp>
            <p:sp>
              <p:nvSpPr>
                <p:cNvPr id="75" name="Freeform 74"/>
                <p:cNvSpPr/>
                <p:nvPr/>
              </p:nvSpPr>
              <p:spPr>
                <a:xfrm>
                  <a:off x="4742696" y="4732302"/>
                  <a:ext cx="293370" cy="133350"/>
                </a:xfrm>
                <a:custGeom>
                  <a:avLst/>
                  <a:gdLst>
                    <a:gd name="connsiteX0" fmla="*/ 0 w 293370"/>
                    <a:gd name="connsiteY0" fmla="*/ 49530 h 133350"/>
                    <a:gd name="connsiteX1" fmla="*/ 198120 w 293370"/>
                    <a:gd name="connsiteY1" fmla="*/ 0 h 133350"/>
                    <a:gd name="connsiteX2" fmla="*/ 293370 w 293370"/>
                    <a:gd name="connsiteY2" fmla="*/ 87630 h 133350"/>
                    <a:gd name="connsiteX3" fmla="*/ 91440 w 29337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293370" h="133350">
                      <a:moveTo>
                        <a:pt x="0" y="49530"/>
                      </a:moveTo>
                      <a:lnTo>
                        <a:pt x="198120" y="0"/>
                      </a:lnTo>
                      <a:lnTo>
                        <a:pt x="293370" y="87630"/>
                      </a:lnTo>
                      <a:lnTo>
                        <a:pt x="91440" y="133350"/>
                      </a:lnTo>
                    </a:path>
                  </a:pathLst>
                </a:custGeom>
                <a:solidFill>
                  <a:schemeClr val="bg1">
                    <a:lumMod val="75000"/>
                  </a:schemeClr>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6488" fontAlgn="base" hangingPunct="0">
                    <a:lnSpc>
                      <a:spcPct val="93000"/>
                    </a:lnSpc>
                    <a:spcBef>
                      <a:spcPct val="0"/>
                    </a:spcBef>
                    <a:spcAft>
                      <a:spcPct val="0"/>
                    </a:spcAft>
                    <a:buClr>
                      <a:srgbClr val="000000"/>
                    </a:buClr>
                    <a:buSzPct val="100000"/>
                    <a:buFont typeface="Times New Roman" pitchFamily="18" charset="0"/>
                    <a:buNone/>
                  </a:pPr>
                  <a:endParaRPr lang="en-US">
                    <a:solidFill>
                      <a:prstClr val="white"/>
                    </a:solidFill>
                  </a:endParaRPr>
                </a:p>
              </p:txBody>
            </p:sp>
          </p:grpSp>
          <p:cxnSp>
            <p:nvCxnSpPr>
              <p:cNvPr id="67" name="Straight Connector 66"/>
              <p:cNvCxnSpPr/>
              <p:nvPr/>
            </p:nvCxnSpPr>
            <p:spPr>
              <a:xfrm flipV="1">
                <a:off x="4741314" y="3176957"/>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857139" y="3263522"/>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046114" y="3203787"/>
                <a:ext cx="0" cy="16091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41314" y="3184771"/>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936084" y="3123422"/>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4741314" y="3127437"/>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4859424" y="3218877"/>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3" name="Straight Connector 62"/>
            <p:cNvCxnSpPr/>
            <p:nvPr/>
          </p:nvCxnSpPr>
          <p:spPr>
            <a:xfrm flipV="1">
              <a:off x="1359771" y="3353493"/>
              <a:ext cx="2683727" cy="71157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1759755" y="4822376"/>
              <a:ext cx="202390" cy="53662"/>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631077" y="4780881"/>
              <a:ext cx="115825" cy="9823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80" name="Picture 79"/>
          <p:cNvPicPr>
            <a:picLocks noChangeAspect="1"/>
          </p:cNvPicPr>
          <p:nvPr/>
        </p:nvPicPr>
        <p:blipFill>
          <a:blip r:embed="rId5"/>
          <a:stretch>
            <a:fillRect/>
          </a:stretch>
        </p:blipFill>
        <p:spPr>
          <a:xfrm>
            <a:off x="340142" y="2156731"/>
            <a:ext cx="4268484" cy="2596754"/>
          </a:xfrm>
          <a:prstGeom prst="rect">
            <a:avLst/>
          </a:prstGeom>
        </p:spPr>
      </p:pic>
      <p:sp>
        <p:nvSpPr>
          <p:cNvPr id="81" name="Title 1"/>
          <p:cNvSpPr txBox="1">
            <a:spLocks/>
          </p:cNvSpPr>
          <p:nvPr/>
        </p:nvSpPr>
        <p:spPr>
          <a:xfrm>
            <a:off x="917758" y="397032"/>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rPr>
              <a:t>Time Series Resource Type</a:t>
            </a:r>
            <a:endParaRPr lang="en-US" sz="2800" dirty="0">
              <a:solidFill>
                <a:prstClr val="black"/>
              </a:solidFill>
            </a:endParaRPr>
          </a:p>
        </p:txBody>
      </p:sp>
      <p:sp>
        <p:nvSpPr>
          <p:cNvPr id="90" name="Title 1"/>
          <p:cNvSpPr txBox="1">
            <a:spLocks/>
          </p:cNvSpPr>
          <p:nvPr/>
        </p:nvSpPr>
        <p:spPr>
          <a:xfrm>
            <a:off x="5704686" y="5638800"/>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smtClean="0">
                <a:solidFill>
                  <a:prstClr val="black"/>
                </a:solidFill>
              </a:rPr>
              <a:t>NetCDF</a:t>
            </a:r>
            <a:endParaRPr lang="en-US" sz="2800" dirty="0">
              <a:solidFill>
                <a:prstClr val="black"/>
              </a:solidFill>
            </a:endParaRPr>
          </a:p>
        </p:txBody>
      </p:sp>
      <p:sp>
        <p:nvSpPr>
          <p:cNvPr id="91" name="Title 1"/>
          <p:cNvSpPr txBox="1">
            <a:spLocks/>
          </p:cNvSpPr>
          <p:nvPr/>
        </p:nvSpPr>
        <p:spPr>
          <a:xfrm>
            <a:off x="1200264" y="5212781"/>
            <a:ext cx="2971800" cy="11424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black"/>
                </a:solidFill>
              </a:rPr>
              <a:t>ODM/</a:t>
            </a:r>
            <a:r>
              <a:rPr lang="en-US" sz="2800" dirty="0" err="1" smtClean="0">
                <a:solidFill>
                  <a:prstClr val="black"/>
                </a:solidFill>
              </a:rPr>
              <a:t>WaterML</a:t>
            </a:r>
            <a:endParaRPr lang="en-US" sz="2800" dirty="0">
              <a:solidFill>
                <a:prstClr val="black"/>
              </a:solidFill>
            </a:endParaRPr>
          </a:p>
        </p:txBody>
      </p:sp>
    </p:spTree>
    <p:extLst>
      <p:ext uri="{BB962C8B-B14F-4D97-AF65-F5344CB8AC3E}">
        <p14:creationId xmlns:p14="http://schemas.microsoft.com/office/powerpoint/2010/main" val="2955898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7016"/>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646237"/>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635561" y="4989887"/>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Tree>
    <p:extLst>
      <p:ext uri="{BB962C8B-B14F-4D97-AF65-F5344CB8AC3E}">
        <p14:creationId xmlns:p14="http://schemas.microsoft.com/office/powerpoint/2010/main" val="834962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7"/>
          <p:cNvSpPr txBox="1">
            <a:spLocks noChangeArrowheads="1"/>
          </p:cNvSpPr>
          <p:nvPr/>
        </p:nvSpPr>
        <p:spPr bwMode="auto">
          <a:xfrm>
            <a:off x="1385647" y="396299"/>
            <a:ext cx="637270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700" dirty="0" smtClean="0">
                <a:solidFill>
                  <a:srgbClr val="009DD9"/>
                </a:solidFill>
              </a:rPr>
              <a:t>Representing River Geometry in HydroShare</a:t>
            </a:r>
            <a:endParaRPr lang="en-US" sz="2700" dirty="0">
              <a:solidFill>
                <a:srgbClr val="009DD9"/>
              </a:solidFill>
            </a:endParaRPr>
          </a:p>
        </p:txBody>
      </p:sp>
      <p:sp>
        <p:nvSpPr>
          <p:cNvPr id="12" name="Text Box 14"/>
          <p:cNvSpPr txBox="1">
            <a:spLocks noChangeArrowheads="1"/>
          </p:cNvSpPr>
          <p:nvPr/>
        </p:nvSpPr>
        <p:spPr bwMode="auto">
          <a:xfrm>
            <a:off x="4681370" y="6361127"/>
            <a:ext cx="3695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rgbClr val="009DD9"/>
                </a:solidFill>
              </a:rPr>
              <a:t>Hydraulic </a:t>
            </a:r>
            <a:r>
              <a:rPr lang="en-US" sz="2000" dirty="0" smtClean="0">
                <a:solidFill>
                  <a:srgbClr val="009DD9"/>
                </a:solidFill>
              </a:rPr>
              <a:t>Calculations</a:t>
            </a:r>
            <a:endParaRPr lang="en-US" sz="2000" dirty="0">
              <a:solidFill>
                <a:srgbClr val="009DD9"/>
              </a:solidFill>
            </a:endParaRPr>
          </a:p>
        </p:txBody>
      </p:sp>
      <p:pic>
        <p:nvPicPr>
          <p:cNvPr id="13"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2412" y="4635254"/>
            <a:ext cx="3213770" cy="145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4" t="26097" b="5768"/>
          <a:stretch/>
        </p:blipFill>
        <p:spPr bwMode="auto">
          <a:xfrm>
            <a:off x="533019" y="3709820"/>
            <a:ext cx="3762632" cy="148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065" t="31456" r="15526" b="31376"/>
          <a:stretch/>
        </p:blipFill>
        <p:spPr bwMode="auto">
          <a:xfrm>
            <a:off x="4449168" y="1251837"/>
            <a:ext cx="3845484" cy="254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07" t="22462"/>
          <a:stretch/>
        </p:blipFill>
        <p:spPr bwMode="auto">
          <a:xfrm>
            <a:off x="278678" y="1325523"/>
            <a:ext cx="3679130" cy="16498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7" name="Text Box 20"/>
          <p:cNvSpPr txBox="1">
            <a:spLocks noChangeArrowheads="1"/>
          </p:cNvSpPr>
          <p:nvPr/>
        </p:nvSpPr>
        <p:spPr bwMode="auto">
          <a:xfrm>
            <a:off x="1721629" y="1292558"/>
            <a:ext cx="7932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err="1" smtClean="0">
                <a:solidFill>
                  <a:srgbClr val="009DD9"/>
                </a:solidFill>
              </a:rPr>
              <a:t>LiDAR</a:t>
            </a:r>
            <a:endParaRPr lang="en-US" sz="2000" dirty="0">
              <a:solidFill>
                <a:srgbClr val="009DD9"/>
              </a:solidFill>
            </a:endParaRPr>
          </a:p>
        </p:txBody>
      </p:sp>
      <p:sp>
        <p:nvSpPr>
          <p:cNvPr id="18" name="Text Box 20"/>
          <p:cNvSpPr txBox="1">
            <a:spLocks noChangeArrowheads="1"/>
          </p:cNvSpPr>
          <p:nvPr/>
        </p:nvSpPr>
        <p:spPr bwMode="auto">
          <a:xfrm>
            <a:off x="1459527" y="5358201"/>
            <a:ext cx="16729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a:t>
            </a:r>
            <a:endParaRPr lang="en-US" sz="2000" dirty="0">
              <a:solidFill>
                <a:srgbClr val="009DD9"/>
              </a:solidFill>
            </a:endParaRPr>
          </a:p>
        </p:txBody>
      </p:sp>
      <p:sp>
        <p:nvSpPr>
          <p:cNvPr id="19" name="Text Box 20"/>
          <p:cNvSpPr txBox="1">
            <a:spLocks noChangeArrowheads="1"/>
          </p:cNvSpPr>
          <p:nvPr/>
        </p:nvSpPr>
        <p:spPr bwMode="auto">
          <a:xfrm>
            <a:off x="4295651" y="3943425"/>
            <a:ext cx="44914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dirty="0" smtClean="0">
                <a:solidFill>
                  <a:srgbClr val="009DD9"/>
                </a:solidFill>
              </a:rPr>
              <a:t>Cross Sections Attached to River Network</a:t>
            </a:r>
            <a:endParaRPr lang="en-US" sz="2000" dirty="0">
              <a:solidFill>
                <a:srgbClr val="009DD9"/>
              </a:solidFill>
            </a:endParaRPr>
          </a:p>
        </p:txBody>
      </p:sp>
      <p:sp>
        <p:nvSpPr>
          <p:cNvPr id="3" name="Down Arrow 2"/>
          <p:cNvSpPr/>
          <p:nvPr/>
        </p:nvSpPr>
        <p:spPr>
          <a:xfrm rot="13913427">
            <a:off x="3937840" y="3185064"/>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Down Arrow 20"/>
          <p:cNvSpPr/>
          <p:nvPr/>
        </p:nvSpPr>
        <p:spPr>
          <a:xfrm>
            <a:off x="2118243" y="3090882"/>
            <a:ext cx="387233" cy="92060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Curved Left Arrow 3"/>
          <p:cNvSpPr/>
          <p:nvPr/>
        </p:nvSpPr>
        <p:spPr>
          <a:xfrm>
            <a:off x="8375763" y="3302831"/>
            <a:ext cx="541061" cy="2183569"/>
          </a:xfrm>
          <a:prstGeom prst="curvedLeftArrow">
            <a:avLst>
              <a:gd name="adj1" fmla="val 35253"/>
              <a:gd name="adj2" fmla="val 93382"/>
              <a:gd name="adj3" fmla="val 300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779567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Models</a:t>
            </a:r>
            <a:endParaRPr lang="en-US" dirty="0"/>
          </a:p>
        </p:txBody>
      </p:sp>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prstClr val="black"/>
              </a:solidFill>
            </a:endParaRPr>
          </a:p>
        </p:txBody>
      </p:sp>
      <p:sp>
        <p:nvSpPr>
          <p:cNvPr id="5" name="Content Placeholder 2"/>
          <p:cNvSpPr txBox="1">
            <a:spLocks/>
          </p:cNvSpPr>
          <p:nvPr/>
        </p:nvSpPr>
        <p:spPr>
          <a:xfrm>
            <a:off x="5564697" y="1795247"/>
            <a:ext cx="3446342" cy="43748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smtClean="0">
                <a:solidFill>
                  <a:prstClr val="black"/>
                </a:solidFill>
              </a:rPr>
              <a:t>Model package</a:t>
            </a:r>
          </a:p>
          <a:p>
            <a:pPr lvl="1">
              <a:buFont typeface="Wingdings" charset="2"/>
              <a:buChar char="§"/>
            </a:pPr>
            <a:r>
              <a:rPr lang="en-US" sz="1400" smtClean="0">
                <a:solidFill>
                  <a:prstClr val="black"/>
                </a:solidFill>
              </a:rPr>
              <a:t>Bundled components </a:t>
            </a:r>
          </a:p>
          <a:p>
            <a:pPr lvl="1">
              <a:buFont typeface="Wingdings" charset="2"/>
              <a:buChar char="§"/>
            </a:pPr>
            <a:r>
              <a:rPr lang="en-US" sz="1400" smtClean="0">
                <a:solidFill>
                  <a:prstClr val="black"/>
                </a:solidFill>
              </a:rPr>
              <a:t>references existing resources</a:t>
            </a:r>
          </a:p>
          <a:p>
            <a:pPr lvl="1"/>
            <a:endParaRPr lang="en-US" sz="1400" smtClean="0">
              <a:solidFill>
                <a:prstClr val="black"/>
              </a:solidFill>
            </a:endParaRPr>
          </a:p>
          <a:p>
            <a:r>
              <a:rPr lang="en-US" sz="1800" smtClean="0">
                <a:solidFill>
                  <a:prstClr val="black"/>
                </a:solidFill>
              </a:rPr>
              <a:t>Model program</a:t>
            </a:r>
          </a:p>
          <a:p>
            <a:pPr lvl="1">
              <a:buFont typeface="Wingdings" charset="2"/>
              <a:buChar char="§"/>
            </a:pPr>
            <a:r>
              <a:rPr lang="en-US" sz="1400" smtClean="0">
                <a:solidFill>
                  <a:prstClr val="black"/>
                </a:solidFill>
              </a:rPr>
              <a:t>executable entity</a:t>
            </a:r>
          </a:p>
          <a:p>
            <a:pPr lvl="1">
              <a:buFont typeface="Wingdings" charset="2"/>
              <a:buChar char="§"/>
            </a:pPr>
            <a:r>
              <a:rPr lang="en-US" sz="1400" smtClean="0">
                <a:solidFill>
                  <a:prstClr val="black"/>
                </a:solidFill>
              </a:rPr>
              <a:t>may consist of submodules and other complex relationships</a:t>
            </a:r>
          </a:p>
          <a:p>
            <a:pPr lvl="1"/>
            <a:endParaRPr lang="en-US" sz="1400" smtClean="0">
              <a:solidFill>
                <a:prstClr val="black"/>
              </a:solidFill>
            </a:endParaRPr>
          </a:p>
          <a:p>
            <a:r>
              <a:rPr lang="en-US" sz="1800" smtClean="0">
                <a:solidFill>
                  <a:prstClr val="black"/>
                </a:solidFill>
              </a:rPr>
              <a:t>Model input</a:t>
            </a:r>
          </a:p>
          <a:p>
            <a:pPr lvl="1">
              <a:buFont typeface="Wingdings" charset="2"/>
              <a:buChar char="§"/>
            </a:pPr>
            <a:r>
              <a:rPr lang="en-US" sz="1400" smtClean="0">
                <a:solidFill>
                  <a:prstClr val="black"/>
                </a:solidFill>
              </a:rPr>
              <a:t>input required by a program </a:t>
            </a:r>
          </a:p>
          <a:p>
            <a:pPr lvl="1">
              <a:buFont typeface="Wingdings" charset="2"/>
              <a:buChar char="§"/>
            </a:pPr>
            <a:r>
              <a:rPr lang="en-US" sz="1400" smtClean="0">
                <a:solidFill>
                  <a:prstClr val="black"/>
                </a:solidFill>
              </a:rPr>
              <a:t>files, parameters, etc...</a:t>
            </a:r>
          </a:p>
          <a:p>
            <a:pPr lvl="1"/>
            <a:endParaRPr lang="en-US" sz="1400" smtClean="0">
              <a:solidFill>
                <a:prstClr val="black"/>
              </a:solidFill>
            </a:endParaRPr>
          </a:p>
          <a:p>
            <a:r>
              <a:rPr lang="en-US" sz="1800" smtClean="0">
                <a:solidFill>
                  <a:prstClr val="black"/>
                </a:solidFill>
              </a:rPr>
              <a:t>Model output</a:t>
            </a:r>
          </a:p>
          <a:p>
            <a:pPr lvl="1">
              <a:buFont typeface="Wingdings" charset="2"/>
              <a:buChar char="§"/>
            </a:pPr>
            <a:r>
              <a:rPr lang="en-US" sz="1400" smtClean="0">
                <a:solidFill>
                  <a:prstClr val="black"/>
                </a:solidFill>
              </a:rPr>
              <a:t>outputs produced by a program</a:t>
            </a:r>
          </a:p>
          <a:p>
            <a:pPr lvl="1">
              <a:buFont typeface="Wingdings" charset="2"/>
              <a:buChar char="§"/>
            </a:pPr>
            <a:r>
              <a:rPr lang="en-US" sz="1400" smtClean="0">
                <a:solidFill>
                  <a:prstClr val="black"/>
                </a:solidFill>
              </a:rPr>
              <a:t>files, plots, etc...</a:t>
            </a:r>
          </a:p>
          <a:p>
            <a:pPr marL="0" indent="0">
              <a:buFont typeface="Arial" pitchFamily="34" charset="0"/>
              <a:buNone/>
            </a:pPr>
            <a:endParaRPr lang="en-US" sz="1800" smtClean="0">
              <a:solidFill>
                <a:prstClr val="black"/>
              </a:solidFill>
            </a:endParaRPr>
          </a:p>
          <a:p>
            <a:pPr lvl="1"/>
            <a:endParaRPr lang="en-US" sz="1600" dirty="0">
              <a:solidFill>
                <a:prstClr val="black"/>
              </a:solidFill>
            </a:endParaRPr>
          </a:p>
        </p:txBody>
      </p:sp>
      <p:pic>
        <p:nvPicPr>
          <p:cNvPr id="6" name="Picture 5"/>
          <p:cNvPicPr>
            <a:picLocks noChangeAspect="1"/>
          </p:cNvPicPr>
          <p:nvPr/>
        </p:nvPicPr>
        <p:blipFill>
          <a:blip r:embed="rId2"/>
          <a:stretch>
            <a:fillRect/>
          </a:stretch>
        </p:blipFill>
        <p:spPr>
          <a:xfrm>
            <a:off x="-63500" y="1843515"/>
            <a:ext cx="5679812" cy="3998485"/>
          </a:xfrm>
          <a:prstGeom prst="rect">
            <a:avLst/>
          </a:prstGeom>
        </p:spPr>
      </p:pic>
    </p:spTree>
    <p:extLst>
      <p:ext uri="{BB962C8B-B14F-4D97-AF65-F5344CB8AC3E}">
        <p14:creationId xmlns:p14="http://schemas.microsoft.com/office/powerpoint/2010/main" val="10193261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Execution in HydroShare</a:t>
            </a:r>
            <a:endParaRPr lang="en-US" dirty="0"/>
          </a:p>
        </p:txBody>
      </p:sp>
      <p:sp>
        <p:nvSpPr>
          <p:cNvPr id="3" name="Rectangle 2"/>
          <p:cNvSpPr/>
          <p:nvPr/>
        </p:nvSpPr>
        <p:spPr>
          <a:xfrm>
            <a:off x="56404" y="4431644"/>
            <a:ext cx="2321351" cy="114843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rgbClr val="F79646"/>
                </a:solidFill>
              </a:rPr>
              <a:t>Package</a:t>
            </a:r>
          </a:p>
        </p:txBody>
      </p:sp>
      <p:sp>
        <p:nvSpPr>
          <p:cNvPr id="4" name="Content Placeholder 2"/>
          <p:cNvSpPr txBox="1">
            <a:spLocks/>
          </p:cNvSpPr>
          <p:nvPr/>
        </p:nvSpPr>
        <p:spPr>
          <a:xfrm>
            <a:off x="457200" y="1684382"/>
            <a:ext cx="8229600" cy="16213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j-lt"/>
              <a:buAutoNum type="arabicPeriod"/>
            </a:pPr>
            <a:r>
              <a:rPr lang="en-US" sz="1400" smtClean="0">
                <a:solidFill>
                  <a:prstClr val="black"/>
                </a:solidFill>
              </a:rPr>
              <a:t>Input and output Hydroshare resources</a:t>
            </a:r>
          </a:p>
          <a:p>
            <a:pPr>
              <a:buFont typeface="+mj-lt"/>
              <a:buAutoNum type="arabicPeriod"/>
            </a:pPr>
            <a:endParaRPr lang="en-US" sz="1400" smtClean="0">
              <a:solidFill>
                <a:prstClr val="black"/>
              </a:solidFill>
            </a:endParaRPr>
          </a:p>
          <a:p>
            <a:pPr>
              <a:buFont typeface="+mj-lt"/>
              <a:buAutoNum type="arabicPeriod"/>
            </a:pPr>
            <a:r>
              <a:rPr lang="en-US" sz="1400" smtClean="0">
                <a:solidFill>
                  <a:prstClr val="black"/>
                </a:solidFill>
              </a:rPr>
              <a:t>Link input, output, and program resources to create model packages </a:t>
            </a:r>
          </a:p>
          <a:p>
            <a:pPr>
              <a:buFont typeface="+mj-lt"/>
              <a:buAutoNum type="arabicPeriod"/>
            </a:pPr>
            <a:endParaRPr lang="en-US" sz="1400" smtClean="0">
              <a:solidFill>
                <a:prstClr val="black"/>
              </a:solidFill>
            </a:endParaRPr>
          </a:p>
          <a:p>
            <a:pPr>
              <a:buFont typeface="+mj-lt"/>
              <a:buAutoNum type="arabicPeriod"/>
            </a:pPr>
            <a:r>
              <a:rPr lang="en-US" sz="1400" smtClean="0">
                <a:solidFill>
                  <a:prstClr val="black"/>
                </a:solidFill>
              </a:rPr>
              <a:t>Execution of model package within the HydroShare environment to create "new" resources</a:t>
            </a:r>
            <a:endParaRPr lang="en-US" sz="1400" dirty="0">
              <a:solidFill>
                <a:prstClr val="black"/>
              </a:solidFill>
            </a:endParaRPr>
          </a:p>
        </p:txBody>
      </p:sp>
      <p:sp>
        <p:nvSpPr>
          <p:cNvPr id="5" name="Rectangle 4"/>
          <p:cNvSpPr/>
          <p:nvPr/>
        </p:nvSpPr>
        <p:spPr>
          <a:xfrm>
            <a:off x="279431" y="4850477"/>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Program</a:t>
            </a:r>
          </a:p>
        </p:txBody>
      </p:sp>
      <p:sp>
        <p:nvSpPr>
          <p:cNvPr id="6" name="Rectangle 5"/>
          <p:cNvSpPr/>
          <p:nvPr/>
        </p:nvSpPr>
        <p:spPr>
          <a:xfrm>
            <a:off x="1348860" y="485047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Input</a:t>
            </a:r>
          </a:p>
        </p:txBody>
      </p:sp>
      <p:sp>
        <p:nvSpPr>
          <p:cNvPr id="7" name="Rectangle 6"/>
          <p:cNvSpPr/>
          <p:nvPr/>
        </p:nvSpPr>
        <p:spPr>
          <a:xfrm>
            <a:off x="5911249" y="5200551"/>
            <a:ext cx="863577"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Program</a:t>
            </a:r>
          </a:p>
        </p:txBody>
      </p:sp>
      <p:sp>
        <p:nvSpPr>
          <p:cNvPr id="8" name="Rectangle 7"/>
          <p:cNvSpPr/>
          <p:nvPr/>
        </p:nvSpPr>
        <p:spPr>
          <a:xfrm>
            <a:off x="7265689" y="520055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Input</a:t>
            </a:r>
          </a:p>
        </p:txBody>
      </p:sp>
      <p:pic>
        <p:nvPicPr>
          <p:cNvPr id="9" name="Picture 8"/>
          <p:cNvPicPr>
            <a:picLocks noChangeAspect="1"/>
          </p:cNvPicPr>
          <p:nvPr/>
        </p:nvPicPr>
        <p:blipFill>
          <a:blip r:embed="rId2"/>
          <a:stretch>
            <a:fillRect/>
          </a:stretch>
        </p:blipFill>
        <p:spPr>
          <a:xfrm>
            <a:off x="3507169" y="3413807"/>
            <a:ext cx="1496589" cy="1120997"/>
          </a:xfrm>
          <a:prstGeom prst="rect">
            <a:avLst/>
          </a:prstGeom>
        </p:spPr>
      </p:pic>
      <p:cxnSp>
        <p:nvCxnSpPr>
          <p:cNvPr id="10" name="Elbow Connector 9"/>
          <p:cNvCxnSpPr>
            <a:stCxn id="3" idx="3"/>
            <a:endCxn id="9" idx="1"/>
          </p:cNvCxnSpPr>
          <p:nvPr/>
        </p:nvCxnSpPr>
        <p:spPr>
          <a:xfrm flipV="1">
            <a:off x="2377755" y="3974306"/>
            <a:ext cx="1129414" cy="1031555"/>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769315" y="4781711"/>
            <a:ext cx="2540588" cy="1810484"/>
          </a:xfrm>
          <a:prstGeom prst="rect">
            <a:avLst/>
          </a:prstGeom>
          <a:noFill/>
          <a:ln>
            <a:prstDash val="sysDash"/>
          </a:ln>
          <a:effectLst/>
        </p:spPr>
        <p:style>
          <a:lnRef idx="1">
            <a:schemeClr val="accent6"/>
          </a:lnRef>
          <a:fillRef idx="2">
            <a:schemeClr val="accent6"/>
          </a:fillRef>
          <a:effectRef idx="1">
            <a:schemeClr val="accent6"/>
          </a:effectRef>
          <a:fontRef idx="minor">
            <a:schemeClr val="dk1"/>
          </a:fontRef>
        </p:style>
        <p:txBody>
          <a:bodyPr rtlCol="0" anchor="t"/>
          <a:lstStyle/>
          <a:p>
            <a:r>
              <a:rPr lang="en-US" sz="1400" dirty="0">
                <a:solidFill>
                  <a:srgbClr val="F79646"/>
                </a:solidFill>
              </a:rPr>
              <a:t>Package</a:t>
            </a:r>
          </a:p>
        </p:txBody>
      </p:sp>
      <p:sp>
        <p:nvSpPr>
          <p:cNvPr id="12" name="Rectangle 11"/>
          <p:cNvSpPr/>
          <p:nvPr/>
        </p:nvSpPr>
        <p:spPr>
          <a:xfrm>
            <a:off x="6566189" y="5964961"/>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Output</a:t>
            </a:r>
          </a:p>
        </p:txBody>
      </p:sp>
      <p:cxnSp>
        <p:nvCxnSpPr>
          <p:cNvPr id="13" name="Elbow Connector 12"/>
          <p:cNvCxnSpPr/>
          <p:nvPr/>
        </p:nvCxnSpPr>
        <p:spPr>
          <a:xfrm>
            <a:off x="5286903" y="3693037"/>
            <a:ext cx="2140918" cy="1"/>
          </a:xfrm>
          <a:prstGeom prst="bentConnector3">
            <a:avLst>
              <a:gd name="adj1" fmla="val 50000"/>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624507" y="4316228"/>
            <a:ext cx="630466" cy="230832"/>
          </a:xfrm>
          <a:prstGeom prst="rect">
            <a:avLst/>
          </a:prstGeom>
          <a:solidFill>
            <a:srgbClr val="FFFFFF"/>
          </a:solidFill>
        </p:spPr>
        <p:txBody>
          <a:bodyPr wrap="square" rtlCol="0">
            <a:spAutoFit/>
          </a:bodyPr>
          <a:lstStyle/>
          <a:p>
            <a:r>
              <a:rPr lang="en-US" sz="900" dirty="0">
                <a:solidFill>
                  <a:prstClr val="black"/>
                </a:solidFill>
              </a:rPr>
              <a:t>EXECUTE</a:t>
            </a:r>
          </a:p>
        </p:txBody>
      </p:sp>
      <p:sp>
        <p:nvSpPr>
          <p:cNvPr id="15" name="Rectangle 14"/>
          <p:cNvSpPr/>
          <p:nvPr/>
        </p:nvSpPr>
        <p:spPr>
          <a:xfrm>
            <a:off x="7427821" y="3413807"/>
            <a:ext cx="882082" cy="4954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prstClr val="white"/>
                </a:solidFill>
              </a:rPr>
              <a:t>Output</a:t>
            </a:r>
          </a:p>
        </p:txBody>
      </p:sp>
      <p:cxnSp>
        <p:nvCxnSpPr>
          <p:cNvPr id="16" name="Elbow Connector 15"/>
          <p:cNvCxnSpPr>
            <a:endCxn id="11" idx="0"/>
          </p:cNvCxnSpPr>
          <p:nvPr/>
        </p:nvCxnSpPr>
        <p:spPr>
          <a:xfrm>
            <a:off x="5286903" y="3974306"/>
            <a:ext cx="1752706" cy="807405"/>
          </a:xfrm>
          <a:prstGeom prst="bentConnector2">
            <a:avLst/>
          </a:prstGeom>
          <a:ln w="12700" cmpd="sng">
            <a:solidFill>
              <a:schemeClr val="tx1">
                <a:lumMod val="95000"/>
                <a:lumOff val="5000"/>
              </a:schemeClr>
            </a:solidFill>
            <a:prstDash val="solid"/>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799923" y="3577621"/>
            <a:ext cx="974903" cy="230832"/>
          </a:xfrm>
          <a:prstGeom prst="rect">
            <a:avLst/>
          </a:prstGeom>
          <a:solidFill>
            <a:srgbClr val="FFFFFF"/>
          </a:solidFill>
        </p:spPr>
        <p:txBody>
          <a:bodyPr wrap="square" rtlCol="0">
            <a:spAutoFit/>
          </a:bodyPr>
          <a:lstStyle/>
          <a:p>
            <a:r>
              <a:rPr lang="en-US" sz="900" dirty="0">
                <a:solidFill>
                  <a:prstClr val="black"/>
                </a:solidFill>
              </a:rPr>
              <a:t>CREATE OUTPUT</a:t>
            </a:r>
          </a:p>
        </p:txBody>
      </p:sp>
      <p:sp>
        <p:nvSpPr>
          <p:cNvPr id="18" name="TextBox 17"/>
          <p:cNvSpPr txBox="1"/>
          <p:nvPr/>
        </p:nvSpPr>
        <p:spPr>
          <a:xfrm>
            <a:off x="5769315" y="3833070"/>
            <a:ext cx="1005511" cy="230832"/>
          </a:xfrm>
          <a:prstGeom prst="rect">
            <a:avLst/>
          </a:prstGeom>
          <a:solidFill>
            <a:srgbClr val="FFFFFF"/>
          </a:solidFill>
        </p:spPr>
        <p:txBody>
          <a:bodyPr wrap="square" rtlCol="0">
            <a:spAutoFit/>
          </a:bodyPr>
          <a:lstStyle/>
          <a:p>
            <a:r>
              <a:rPr lang="en-US" sz="900" dirty="0">
                <a:solidFill>
                  <a:prstClr val="black"/>
                </a:solidFill>
              </a:rPr>
              <a:t>CREATE PACKAGE</a:t>
            </a:r>
          </a:p>
        </p:txBody>
      </p:sp>
    </p:spTree>
    <p:extLst>
      <p:ext uri="{BB962C8B-B14F-4D97-AF65-F5344CB8AC3E}">
        <p14:creationId xmlns:p14="http://schemas.microsoft.com/office/powerpoint/2010/main" val="7178732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63562"/>
          </a:xfrm>
        </p:spPr>
        <p:txBody>
          <a:bodyPr>
            <a:normAutofit fontScale="90000"/>
          </a:bodyPr>
          <a:lstStyle/>
          <a:p>
            <a:r>
              <a:rPr lang="en-US" dirty="0" err="1" smtClean="0"/>
              <a:t>SWATShare</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50" b="1713"/>
          <a:stretch/>
        </p:blipFill>
        <p:spPr bwMode="auto">
          <a:xfrm>
            <a:off x="857250" y="685800"/>
            <a:ext cx="7524750" cy="550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725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348" y="0"/>
            <a:ext cx="8718052" cy="584776"/>
          </a:xfrm>
          <a:prstGeom prst="rect">
            <a:avLst/>
          </a:prstGeom>
          <a:noFill/>
        </p:spPr>
        <p:txBody>
          <a:bodyPr wrap="none" rtlCol="0">
            <a:spAutoFit/>
          </a:bodyPr>
          <a:lstStyle/>
          <a:p>
            <a:r>
              <a:rPr lang="en-US" sz="3200" b="1" dirty="0" err="1" smtClean="0">
                <a:solidFill>
                  <a:prstClr val="black"/>
                </a:solidFill>
              </a:rPr>
              <a:t>RHESSys</a:t>
            </a:r>
            <a:r>
              <a:rPr lang="en-US" sz="3200" b="1" dirty="0" smtClean="0">
                <a:solidFill>
                  <a:prstClr val="black"/>
                </a:solidFill>
              </a:rPr>
              <a:t> ecohydrology data preparation workflow</a:t>
            </a:r>
            <a:endParaRPr lang="en-US" sz="3200" b="1" dirty="0">
              <a:solidFill>
                <a:prstClr val="black"/>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685800"/>
            <a:ext cx="5476891" cy="5486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5400"/>
            <a:ext cx="3691223" cy="4495800"/>
          </a:xfrm>
          <a:prstGeom prst="rect">
            <a:avLst/>
          </a:prstGeom>
        </p:spPr>
      </p:pic>
      <p:sp>
        <p:nvSpPr>
          <p:cNvPr id="8" name="Right Arrow 7"/>
          <p:cNvSpPr/>
          <p:nvPr/>
        </p:nvSpPr>
        <p:spPr>
          <a:xfrm>
            <a:off x="3124200" y="6172200"/>
            <a:ext cx="2438400" cy="533400"/>
          </a:xfrm>
          <a:prstGeom prst="rightArrow">
            <a:avLst/>
          </a:pr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049579" y="6260068"/>
            <a:ext cx="1922221" cy="369332"/>
          </a:xfrm>
          <a:prstGeom prst="rect">
            <a:avLst/>
          </a:prstGeom>
          <a:noFill/>
        </p:spPr>
        <p:txBody>
          <a:bodyPr wrap="none" rtlCol="0">
            <a:spAutoFit/>
          </a:bodyPr>
          <a:lstStyle/>
          <a:p>
            <a:r>
              <a:rPr lang="en-US" dirty="0" smtClean="0">
                <a:solidFill>
                  <a:prstClr val="black"/>
                </a:solidFill>
              </a:rPr>
              <a:t>Manual workflows</a:t>
            </a:r>
            <a:endParaRPr lang="en-US" dirty="0">
              <a:solidFill>
                <a:prstClr val="black"/>
              </a:solidFill>
            </a:endParaRPr>
          </a:p>
        </p:txBody>
      </p:sp>
      <p:sp>
        <p:nvSpPr>
          <p:cNvPr id="10" name="TextBox 9"/>
          <p:cNvSpPr txBox="1"/>
          <p:nvPr/>
        </p:nvSpPr>
        <p:spPr>
          <a:xfrm>
            <a:off x="5638800" y="6260068"/>
            <a:ext cx="2191150" cy="369332"/>
          </a:xfrm>
          <a:prstGeom prst="rect">
            <a:avLst/>
          </a:prstGeom>
          <a:noFill/>
        </p:spPr>
        <p:txBody>
          <a:bodyPr wrap="none" rtlCol="0">
            <a:spAutoFit/>
          </a:bodyPr>
          <a:lstStyle/>
          <a:p>
            <a:r>
              <a:rPr lang="en-US" dirty="0" smtClean="0">
                <a:solidFill>
                  <a:prstClr val="black"/>
                </a:solidFill>
              </a:rPr>
              <a:t>Workflow framework</a:t>
            </a:r>
            <a:endParaRPr lang="en-US" dirty="0">
              <a:solidFill>
                <a:prstClr val="black"/>
              </a:solidFill>
            </a:endParaRPr>
          </a:p>
        </p:txBody>
      </p:sp>
      <p:grpSp>
        <p:nvGrpSpPr>
          <p:cNvPr id="5" name="Group 4"/>
          <p:cNvGrpSpPr/>
          <p:nvPr/>
        </p:nvGrpSpPr>
        <p:grpSpPr>
          <a:xfrm>
            <a:off x="5486400" y="762000"/>
            <a:ext cx="2057400" cy="5029200"/>
            <a:chOff x="5486400" y="762000"/>
            <a:chExt cx="2057400" cy="5029200"/>
          </a:xfrm>
        </p:grpSpPr>
        <p:sp>
          <p:nvSpPr>
            <p:cNvPr id="3" name="Rectangle 2"/>
            <p:cNvSpPr/>
            <p:nvPr/>
          </p:nvSpPr>
          <p:spPr>
            <a:xfrm>
              <a:off x="6705600" y="3505200"/>
              <a:ext cx="838200" cy="9144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486400" y="762000"/>
              <a:ext cx="914400" cy="18288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6705600" y="5334000"/>
              <a:ext cx="762000" cy="457200"/>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3" name="TextBox 12"/>
          <p:cNvSpPr txBox="1"/>
          <p:nvPr/>
        </p:nvSpPr>
        <p:spPr>
          <a:xfrm>
            <a:off x="3364457" y="765412"/>
            <a:ext cx="1957885" cy="707886"/>
          </a:xfrm>
          <a:prstGeom prst="rect">
            <a:avLst/>
          </a:prstGeom>
          <a:noFill/>
        </p:spPr>
        <p:txBody>
          <a:bodyPr wrap="square" rtlCol="0">
            <a:spAutoFit/>
          </a:bodyPr>
          <a:lstStyle/>
          <a:p>
            <a:pPr algn="ctr"/>
            <a:r>
              <a:rPr lang="en-US" sz="2000" dirty="0" smtClean="0">
                <a:solidFill>
                  <a:srgbClr val="FF0000"/>
                </a:solidFill>
              </a:rPr>
              <a:t>Common across many models</a:t>
            </a:r>
            <a:endParaRPr lang="en-US" sz="2000" dirty="0">
              <a:solidFill>
                <a:srgbClr val="FF0000"/>
              </a:solidFill>
            </a:endParaRPr>
          </a:p>
        </p:txBody>
      </p:sp>
    </p:spTree>
    <p:custDataLst>
      <p:tags r:id="rId1"/>
    </p:custDataLst>
    <p:extLst>
      <p:ext uri="{BB962C8B-B14F-4D97-AF65-F5344CB8AC3E}">
        <p14:creationId xmlns:p14="http://schemas.microsoft.com/office/powerpoint/2010/main" val="2535808962"/>
      </p:ext>
    </p:extLst>
  </p:cSld>
  <p:clrMapOvr>
    <a:masterClrMapping/>
  </p:clrMapOvr>
  <mc:AlternateContent xmlns:mc="http://schemas.openxmlformats.org/markup-compatibility/2006" xmlns:p14="http://schemas.microsoft.com/office/powerpoint/2010/main">
    <mc:Choice Requires="p14">
      <p:transition spd="slow" p14:dur="2000" advTm="210142"/>
    </mc:Choice>
    <mc:Fallback xmlns="">
      <p:transition spd="slow" advTm="210142"/>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346"/>
            <a:ext cx="8229600" cy="516151"/>
          </a:xfrm>
        </p:spPr>
        <p:txBody>
          <a:bodyPr>
            <a:normAutofit fontScale="90000"/>
          </a:bodyPr>
          <a:lstStyle/>
          <a:p>
            <a:r>
              <a:rPr lang="en-US" dirty="0" smtClean="0"/>
              <a:t>Architecture Outline</a:t>
            </a:r>
            <a:endParaRPr lang="en-US" dirty="0"/>
          </a:p>
        </p:txBody>
      </p:sp>
      <p:sp>
        <p:nvSpPr>
          <p:cNvPr id="5" name="TextBox 4"/>
          <p:cNvSpPr txBox="1"/>
          <p:nvPr/>
        </p:nvSpPr>
        <p:spPr>
          <a:xfrm>
            <a:off x="3581400" y="1461258"/>
            <a:ext cx="1981200" cy="552664"/>
          </a:xfrm>
          <a:prstGeom prst="rect">
            <a:avLst/>
          </a:prstGeom>
          <a:solidFill>
            <a:schemeClr val="accent3">
              <a:lumMod val="75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sz="2400" b="1" spc="-100" dirty="0">
                <a:solidFill>
                  <a:srgbClr val="C0504D">
                    <a:lumMod val="50000"/>
                  </a:srgbClr>
                </a:solidFill>
              </a:rPr>
              <a:t>Users</a:t>
            </a:r>
          </a:p>
        </p:txBody>
      </p:sp>
      <p:sp>
        <p:nvSpPr>
          <p:cNvPr id="6" name="TextBox 5"/>
          <p:cNvSpPr txBox="1"/>
          <p:nvPr/>
        </p:nvSpPr>
        <p:spPr>
          <a:xfrm>
            <a:off x="2326542" y="2838136"/>
            <a:ext cx="1927809" cy="552664"/>
          </a:xfrm>
          <a:prstGeom prst="rect">
            <a:avLst/>
          </a:prstGeom>
          <a:solidFill>
            <a:schemeClr val="accent2">
              <a:lumMod val="60000"/>
              <a:lumOff val="40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sz="2400" b="1" spc="-100" dirty="0">
                <a:solidFill>
                  <a:srgbClr val="C0504D">
                    <a:lumMod val="50000"/>
                  </a:srgbClr>
                </a:solidFill>
              </a:rPr>
              <a:t>Browser</a:t>
            </a:r>
          </a:p>
        </p:txBody>
      </p:sp>
      <p:sp>
        <p:nvSpPr>
          <p:cNvPr id="7" name="TextBox 6"/>
          <p:cNvSpPr txBox="1"/>
          <p:nvPr/>
        </p:nvSpPr>
        <p:spPr>
          <a:xfrm>
            <a:off x="4892029" y="2838136"/>
            <a:ext cx="1923046" cy="552664"/>
          </a:xfrm>
          <a:prstGeom prst="rect">
            <a:avLst/>
          </a:prstGeom>
          <a:solidFill>
            <a:schemeClr val="accent1">
              <a:lumMod val="40000"/>
              <a:lumOff val="60000"/>
            </a:schemeClr>
          </a:solidFill>
          <a:ln w="25400">
            <a:solidFill>
              <a:schemeClr val="tx2"/>
            </a:solid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1F497D"/>
                </a:solidFill>
              </a:defRPr>
            </a:lvl1pPr>
          </a:lstStyle>
          <a:p>
            <a:r>
              <a:rPr lang="en-US" sz="2400" dirty="0"/>
              <a:t>Client </a:t>
            </a:r>
          </a:p>
        </p:txBody>
      </p:sp>
      <p:sp>
        <p:nvSpPr>
          <p:cNvPr id="8" name="Rectangle 7"/>
          <p:cNvSpPr/>
          <p:nvPr/>
        </p:nvSpPr>
        <p:spPr>
          <a:xfrm>
            <a:off x="2086647" y="4142317"/>
            <a:ext cx="4970707" cy="1496483"/>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3600" b="1" dirty="0" smtClean="0">
              <a:solidFill>
                <a:srgbClr val="1F497D"/>
              </a:solidFill>
            </a:endParaRPr>
          </a:p>
          <a:p>
            <a:pPr algn="ctr">
              <a:lnSpc>
                <a:spcPct val="80000"/>
              </a:lnSpc>
            </a:pPr>
            <a:r>
              <a:rPr lang="en-US" sz="3600" b="1" dirty="0" smtClean="0">
                <a:solidFill>
                  <a:srgbClr val="1F497D"/>
                </a:solidFill>
              </a:rPr>
              <a:t>HydroShare</a:t>
            </a:r>
            <a:endParaRPr lang="en-US" sz="3600" b="1" dirty="0">
              <a:solidFill>
                <a:srgbClr val="1F497D"/>
              </a:solidFill>
            </a:endParaRPr>
          </a:p>
        </p:txBody>
      </p:sp>
      <p:sp>
        <p:nvSpPr>
          <p:cNvPr id="19" name="TextBox 18"/>
          <p:cNvSpPr txBox="1"/>
          <p:nvPr/>
        </p:nvSpPr>
        <p:spPr>
          <a:xfrm>
            <a:off x="4824297" y="3916487"/>
            <a:ext cx="2058511" cy="82296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sz="2000" dirty="0"/>
              <a:t>Web Services </a:t>
            </a:r>
            <a:r>
              <a:rPr lang="en-US" sz="2000" dirty="0" smtClean="0"/>
              <a:t>(REST </a:t>
            </a:r>
            <a:r>
              <a:rPr lang="en-US" sz="2000" dirty="0"/>
              <a:t>API)</a:t>
            </a:r>
          </a:p>
        </p:txBody>
      </p:sp>
      <p:sp>
        <p:nvSpPr>
          <p:cNvPr id="21" name="TextBox 20"/>
          <p:cNvSpPr txBox="1"/>
          <p:nvPr/>
        </p:nvSpPr>
        <p:spPr>
          <a:xfrm>
            <a:off x="2261191" y="3918377"/>
            <a:ext cx="2058511" cy="81918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2000" b="1" dirty="0">
                <a:solidFill>
                  <a:srgbClr val="1F497D"/>
                </a:solidFill>
              </a:rPr>
              <a:t>Web </a:t>
            </a:r>
            <a:r>
              <a:rPr lang="en-US" sz="2000" b="1" dirty="0" smtClean="0">
                <a:solidFill>
                  <a:srgbClr val="1F497D"/>
                </a:solidFill>
              </a:rPr>
              <a:t>Pages</a:t>
            </a:r>
            <a:endParaRPr lang="en-US" sz="2000" b="1" dirty="0">
              <a:solidFill>
                <a:srgbClr val="1F497D"/>
              </a:solidFill>
            </a:endParaRPr>
          </a:p>
        </p:txBody>
      </p:sp>
      <p:cxnSp>
        <p:nvCxnSpPr>
          <p:cNvPr id="29" name="Straight Connector 28"/>
          <p:cNvCxnSpPr>
            <a:stCxn id="5" idx="2"/>
            <a:endCxn id="7" idx="0"/>
          </p:cNvCxnSpPr>
          <p:nvPr/>
        </p:nvCxnSpPr>
        <p:spPr>
          <a:xfrm>
            <a:off x="4572000" y="2013922"/>
            <a:ext cx="1281552" cy="824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7" idx="2"/>
            <a:endCxn id="19" idx="0"/>
          </p:cNvCxnSpPr>
          <p:nvPr/>
        </p:nvCxnSpPr>
        <p:spPr>
          <a:xfrm>
            <a:off x="5853552" y="3390800"/>
            <a:ext cx="1" cy="5256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 idx="2"/>
            <a:endCxn id="6" idx="0"/>
          </p:cNvCxnSpPr>
          <p:nvPr/>
        </p:nvCxnSpPr>
        <p:spPr>
          <a:xfrm flipH="1">
            <a:off x="3290447" y="2013922"/>
            <a:ext cx="1281553" cy="8242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6" idx="2"/>
            <a:endCxn id="21" idx="0"/>
          </p:cNvCxnSpPr>
          <p:nvPr/>
        </p:nvCxnSpPr>
        <p:spPr>
          <a:xfrm>
            <a:off x="3290447" y="3390800"/>
            <a:ext cx="0" cy="527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180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346"/>
            <a:ext cx="8229600" cy="516151"/>
          </a:xfrm>
        </p:spPr>
        <p:txBody>
          <a:bodyPr>
            <a:normAutofit fontScale="90000"/>
          </a:bodyPr>
          <a:lstStyle/>
          <a:p>
            <a:r>
              <a:rPr lang="en-US" dirty="0" smtClean="0"/>
              <a:t>Architecture</a:t>
            </a:r>
            <a:endParaRPr lang="en-US" dirty="0"/>
          </a:p>
        </p:txBody>
      </p:sp>
      <p:sp>
        <p:nvSpPr>
          <p:cNvPr id="5" name="TextBox 4"/>
          <p:cNvSpPr txBox="1"/>
          <p:nvPr/>
        </p:nvSpPr>
        <p:spPr>
          <a:xfrm>
            <a:off x="4262001" y="668594"/>
            <a:ext cx="1981200" cy="552664"/>
          </a:xfrm>
          <a:prstGeom prst="rect">
            <a:avLst/>
          </a:prstGeom>
          <a:solidFill>
            <a:schemeClr val="accent3">
              <a:lumMod val="75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Users</a:t>
            </a:r>
          </a:p>
        </p:txBody>
      </p:sp>
      <p:sp>
        <p:nvSpPr>
          <p:cNvPr id="6" name="TextBox 5"/>
          <p:cNvSpPr txBox="1"/>
          <p:nvPr/>
        </p:nvSpPr>
        <p:spPr>
          <a:xfrm>
            <a:off x="1837713" y="1504736"/>
            <a:ext cx="1927809" cy="552664"/>
          </a:xfrm>
          <a:prstGeom prst="rect">
            <a:avLst/>
          </a:prstGeom>
          <a:solidFill>
            <a:schemeClr val="accent2">
              <a:lumMod val="60000"/>
              <a:lumOff val="40000"/>
            </a:schemeClr>
          </a:solidFill>
          <a:scene3d>
            <a:camera prst="orthographicFront"/>
            <a:lightRig rig="threePt" dir="t"/>
          </a:scene3d>
          <a:sp3d>
            <a:bevelT/>
          </a:sp3d>
        </p:spPr>
        <p:txBody>
          <a:bodyPr wrap="none" tIns="91440" bIns="91440" rtlCol="0" anchor="ctr" anchorCtr="0">
            <a:noAutofit/>
          </a:bodyPr>
          <a:lstStyle/>
          <a:p>
            <a:pPr algn="ctr">
              <a:lnSpc>
                <a:spcPct val="80000"/>
              </a:lnSpc>
            </a:pPr>
            <a:r>
              <a:rPr lang="en-US" b="1" spc="-100" dirty="0">
                <a:solidFill>
                  <a:srgbClr val="C0504D">
                    <a:lumMod val="50000"/>
                  </a:srgbClr>
                </a:solidFill>
              </a:rPr>
              <a:t>Browser</a:t>
            </a:r>
          </a:p>
        </p:txBody>
      </p:sp>
      <p:sp>
        <p:nvSpPr>
          <p:cNvPr id="7" name="TextBox 6"/>
          <p:cNvSpPr txBox="1"/>
          <p:nvPr/>
        </p:nvSpPr>
        <p:spPr>
          <a:xfrm>
            <a:off x="4329680" y="1504736"/>
            <a:ext cx="1923046" cy="552664"/>
          </a:xfrm>
          <a:prstGeom prst="rect">
            <a:avLst/>
          </a:prstGeom>
          <a:solidFill>
            <a:schemeClr val="accent1">
              <a:lumMod val="40000"/>
              <a:lumOff val="60000"/>
            </a:schemeClr>
          </a:solidFill>
          <a:ln w="25400">
            <a:solidFill>
              <a:schemeClr val="tx2"/>
            </a:solidFill>
          </a:ln>
          <a:effectLst>
            <a:outerShdw blurRad="50800" dist="38100" dir="2700000" algn="tl" rotWithShape="0">
              <a:prstClr val="black">
                <a:alpha val="40000"/>
              </a:prstClr>
            </a:outerShdw>
            <a:softEdge rad="31750"/>
          </a:effectLst>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1F497D"/>
                </a:solidFill>
              </a:defRPr>
            </a:lvl1pPr>
          </a:lstStyle>
          <a:p>
            <a:r>
              <a:rPr lang="en-US" dirty="0"/>
              <a:t>Client (</a:t>
            </a:r>
            <a:r>
              <a:rPr lang="en-US" dirty="0" err="1"/>
              <a:t>HydroDesktop</a:t>
            </a:r>
            <a:r>
              <a:rPr lang="en-US" dirty="0"/>
              <a:t>)</a:t>
            </a:r>
          </a:p>
        </p:txBody>
      </p:sp>
      <p:sp>
        <p:nvSpPr>
          <p:cNvPr id="14" name="Rectangle 13"/>
          <p:cNvSpPr/>
          <p:nvPr/>
        </p:nvSpPr>
        <p:spPr>
          <a:xfrm>
            <a:off x="1683019" y="4518946"/>
            <a:ext cx="6629401" cy="2027839"/>
          </a:xfrm>
          <a:prstGeom prst="rect">
            <a:avLst/>
          </a:prstGeom>
          <a:solidFill>
            <a:schemeClr val="accent3">
              <a:lumMod val="60000"/>
              <a:lumOff val="40000"/>
            </a:schemeClr>
          </a:solidFill>
          <a:ln>
            <a:solidFill>
              <a:schemeClr val="accent3">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400" b="1" spc="-100" dirty="0">
              <a:solidFill>
                <a:srgbClr val="C0504D">
                  <a:lumMod val="50000"/>
                </a:srgbClr>
              </a:solidFill>
            </a:endParaRPr>
          </a:p>
        </p:txBody>
      </p:sp>
      <p:sp>
        <p:nvSpPr>
          <p:cNvPr id="15" name="TextBox 14"/>
          <p:cNvSpPr txBox="1"/>
          <p:nvPr/>
        </p:nvSpPr>
        <p:spPr>
          <a:xfrm>
            <a:off x="1735376" y="4555043"/>
            <a:ext cx="3757644" cy="369332"/>
          </a:xfrm>
          <a:prstGeom prst="rect">
            <a:avLst/>
          </a:prstGeom>
          <a:noFill/>
        </p:spPr>
        <p:txBody>
          <a:bodyPr wrap="square" rtlCol="0">
            <a:spAutoFit/>
          </a:bodyPr>
          <a:lstStyle/>
          <a:p>
            <a:r>
              <a:rPr lang="en-US" dirty="0" err="1">
                <a:solidFill>
                  <a:prstClr val="black"/>
                </a:solidFill>
              </a:rPr>
              <a:t>iRODS</a:t>
            </a:r>
            <a:r>
              <a:rPr lang="en-US" dirty="0">
                <a:solidFill>
                  <a:prstClr val="black"/>
                </a:solidFill>
              </a:rPr>
              <a:t> “Network File System”</a:t>
            </a:r>
          </a:p>
        </p:txBody>
      </p:sp>
      <p:sp>
        <p:nvSpPr>
          <p:cNvPr id="16" name="Rectangle 15"/>
          <p:cNvSpPr/>
          <p:nvPr/>
        </p:nvSpPr>
        <p:spPr>
          <a:xfrm>
            <a:off x="1762674" y="4961957"/>
            <a:ext cx="3193490" cy="1495248"/>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a:solidFill>
                  <a:prstClr val="black"/>
                </a:solidFill>
              </a:rPr>
              <a:t>Content</a:t>
            </a:r>
          </a:p>
          <a:p>
            <a:pPr marL="285750" indent="-285750">
              <a:lnSpc>
                <a:spcPct val="80000"/>
              </a:lnSpc>
              <a:spcBef>
                <a:spcPts val="200"/>
              </a:spcBef>
              <a:buFont typeface="Arial" panose="020B0604020202020204" pitchFamily="34" charset="0"/>
              <a:buChar char="•"/>
            </a:pPr>
            <a:r>
              <a:rPr lang="en-US" sz="1600" dirty="0">
                <a:solidFill>
                  <a:prstClr val="black"/>
                </a:solidFill>
              </a:rPr>
              <a:t>Resource Files</a:t>
            </a:r>
          </a:p>
          <a:p>
            <a:pPr marL="285750" indent="-285750">
              <a:lnSpc>
                <a:spcPct val="80000"/>
              </a:lnSpc>
              <a:spcBef>
                <a:spcPts val="200"/>
              </a:spcBef>
              <a:buFont typeface="Arial" panose="020B0604020202020204" pitchFamily="34" charset="0"/>
              <a:buChar char="•"/>
            </a:pPr>
            <a:r>
              <a:rPr lang="en-US" sz="1600" dirty="0">
                <a:solidFill>
                  <a:prstClr val="black"/>
                </a:solidFill>
              </a:rPr>
              <a:t>Resource Science Metadata</a:t>
            </a:r>
          </a:p>
          <a:p>
            <a:pPr marL="285750" indent="-285750">
              <a:lnSpc>
                <a:spcPct val="80000"/>
              </a:lnSpc>
              <a:spcBef>
                <a:spcPts val="200"/>
              </a:spcBef>
              <a:buFont typeface="Arial" panose="020B0604020202020204" pitchFamily="34" charset="0"/>
              <a:buChar char="•"/>
            </a:pPr>
            <a:r>
              <a:rPr lang="en-US" sz="1600" dirty="0">
                <a:solidFill>
                  <a:prstClr val="black"/>
                </a:solidFill>
              </a:rPr>
              <a:t>User Accounts</a:t>
            </a:r>
          </a:p>
        </p:txBody>
      </p:sp>
      <p:sp>
        <p:nvSpPr>
          <p:cNvPr id="17" name="Rectangle 16"/>
          <p:cNvSpPr/>
          <p:nvPr/>
        </p:nvSpPr>
        <p:spPr>
          <a:xfrm>
            <a:off x="5039275" y="4960472"/>
            <a:ext cx="3193489" cy="1498218"/>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nSpc>
                <a:spcPct val="80000"/>
              </a:lnSpc>
              <a:spcBef>
                <a:spcPts val="200"/>
              </a:spcBef>
            </a:pPr>
            <a:r>
              <a:rPr lang="en-US" sz="1600" dirty="0">
                <a:solidFill>
                  <a:prstClr val="black"/>
                </a:solidFill>
              </a:rPr>
              <a:t>Functionality</a:t>
            </a:r>
          </a:p>
          <a:p>
            <a:pPr marL="285750" indent="-285750">
              <a:lnSpc>
                <a:spcPct val="80000"/>
              </a:lnSpc>
              <a:spcBef>
                <a:spcPts val="200"/>
              </a:spcBef>
              <a:buFont typeface="Arial" panose="020B0604020202020204" pitchFamily="34" charset="0"/>
              <a:buChar char="•"/>
            </a:pPr>
            <a:r>
              <a:rPr lang="en-US" sz="1600" dirty="0">
                <a:solidFill>
                  <a:prstClr val="black"/>
                </a:solidFill>
              </a:rPr>
              <a:t>Authentication and Authorization Infrastructure (AAI) for Access Control</a:t>
            </a:r>
          </a:p>
          <a:p>
            <a:pPr marL="285750" indent="-285750">
              <a:lnSpc>
                <a:spcPct val="80000"/>
              </a:lnSpc>
              <a:spcBef>
                <a:spcPts val="200"/>
              </a:spcBef>
              <a:buFont typeface="Arial" panose="020B0604020202020204" pitchFamily="34" charset="0"/>
              <a:buChar char="•"/>
            </a:pPr>
            <a:r>
              <a:rPr lang="en-US" sz="1600" dirty="0">
                <a:solidFill>
                  <a:prstClr val="black"/>
                </a:solidFill>
              </a:rPr>
              <a:t>Discovery </a:t>
            </a:r>
            <a:r>
              <a:rPr lang="en-US" sz="1600" dirty="0" smtClean="0">
                <a:solidFill>
                  <a:prstClr val="black"/>
                </a:solidFill>
              </a:rPr>
              <a:t>(</a:t>
            </a:r>
            <a:r>
              <a:rPr lang="en-US" sz="1600" dirty="0">
                <a:solidFill>
                  <a:prstClr val="black"/>
                </a:solidFill>
              </a:rPr>
              <a:t>using e.g. </a:t>
            </a:r>
            <a:r>
              <a:rPr lang="en-US" sz="1600" dirty="0" err="1">
                <a:solidFill>
                  <a:prstClr val="black"/>
                </a:solidFill>
              </a:rPr>
              <a:t>ElasticSearch</a:t>
            </a:r>
            <a:r>
              <a:rPr lang="en-US" sz="1600" dirty="0">
                <a:solidFill>
                  <a:prstClr val="black"/>
                </a:solidFill>
              </a:rPr>
              <a:t> via MSVC plugin</a:t>
            </a:r>
            <a:r>
              <a:rPr lang="en-US" sz="1600" dirty="0" smtClean="0">
                <a:solidFill>
                  <a:prstClr val="black"/>
                </a:solidFill>
              </a:rPr>
              <a:t>)</a:t>
            </a:r>
            <a:endParaRPr lang="en-US" sz="1600" dirty="0">
              <a:solidFill>
                <a:prstClr val="black"/>
              </a:solidFill>
            </a:endParaRPr>
          </a:p>
        </p:txBody>
      </p:sp>
      <p:sp>
        <p:nvSpPr>
          <p:cNvPr id="8" name="Rectangle 7"/>
          <p:cNvSpPr/>
          <p:nvPr/>
        </p:nvSpPr>
        <p:spPr>
          <a:xfrm>
            <a:off x="1825684" y="2469798"/>
            <a:ext cx="4657936" cy="1809781"/>
          </a:xfrm>
          <a:prstGeom prst="rect">
            <a:avLst/>
          </a:prstGeom>
          <a:solidFill>
            <a:schemeClr val="accent1">
              <a:lumMod val="40000"/>
              <a:lumOff val="60000"/>
            </a:schemeClr>
          </a:solidFill>
          <a:ln>
            <a:solidFill>
              <a:schemeClr val="tx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endParaRPr lang="en-US" sz="1200" spc="-100" dirty="0">
              <a:solidFill>
                <a:prstClr val="white"/>
              </a:solidFill>
            </a:endParaRPr>
          </a:p>
        </p:txBody>
      </p:sp>
      <p:sp>
        <p:nvSpPr>
          <p:cNvPr id="18" name="TextBox 17"/>
          <p:cNvSpPr txBox="1"/>
          <p:nvPr/>
        </p:nvSpPr>
        <p:spPr>
          <a:xfrm>
            <a:off x="1980403" y="2230430"/>
            <a:ext cx="1330839" cy="82296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a:t>Web </a:t>
            </a:r>
            <a:r>
              <a:rPr lang="en-US" dirty="0" smtClean="0"/>
              <a:t>Tools</a:t>
            </a:r>
            <a:endParaRPr lang="en-US" dirty="0"/>
          </a:p>
        </p:txBody>
      </p:sp>
      <p:sp>
        <p:nvSpPr>
          <p:cNvPr id="19" name="TextBox 18"/>
          <p:cNvSpPr txBox="1"/>
          <p:nvPr/>
        </p:nvSpPr>
        <p:spPr>
          <a:xfrm>
            <a:off x="4930973" y="2230430"/>
            <a:ext cx="1330839" cy="822960"/>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a:t>Web Services (HydroShare REST API)</a:t>
            </a:r>
          </a:p>
        </p:txBody>
      </p:sp>
      <p:sp>
        <p:nvSpPr>
          <p:cNvPr id="20" name="TextBox 19"/>
          <p:cNvSpPr txBox="1"/>
          <p:nvPr/>
        </p:nvSpPr>
        <p:spPr>
          <a:xfrm>
            <a:off x="1975781" y="3342037"/>
            <a:ext cx="4274565" cy="783305"/>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ctr">
            <a:noAutofit/>
          </a:bodyPr>
          <a:lstStyle/>
          <a:p>
            <a:pPr algn="ctr">
              <a:lnSpc>
                <a:spcPct val="80000"/>
              </a:lnSpc>
              <a:spcBef>
                <a:spcPts val="200"/>
              </a:spcBef>
            </a:pPr>
            <a:r>
              <a:rPr lang="en-US" sz="1600" b="1" dirty="0" err="1">
                <a:solidFill>
                  <a:srgbClr val="1F497D"/>
                </a:solidFill>
              </a:rPr>
              <a:t>Django</a:t>
            </a:r>
            <a:r>
              <a:rPr lang="en-US" sz="1600" b="1" dirty="0">
                <a:solidFill>
                  <a:srgbClr val="1F497D"/>
                </a:solidFill>
              </a:rPr>
              <a:t> web application framework</a:t>
            </a:r>
          </a:p>
        </p:txBody>
      </p:sp>
      <p:sp>
        <p:nvSpPr>
          <p:cNvPr id="21" name="TextBox 20"/>
          <p:cNvSpPr txBox="1"/>
          <p:nvPr/>
        </p:nvSpPr>
        <p:spPr>
          <a:xfrm>
            <a:off x="3455689" y="2232012"/>
            <a:ext cx="1330839" cy="819181"/>
          </a:xfrm>
          <a:prstGeom prst="rect">
            <a:avLst/>
          </a:prstGeom>
          <a:gradFill>
            <a:gsLst>
              <a:gs pos="0">
                <a:schemeClr val="tx2">
                  <a:lumMod val="20000"/>
                  <a:lumOff val="80000"/>
                </a:schemeClr>
              </a:gs>
              <a:gs pos="100000">
                <a:schemeClr val="tx2">
                  <a:lumMod val="5000"/>
                  <a:lumOff val="95000"/>
                </a:schemeClr>
              </a:gs>
            </a:gsLst>
          </a:gra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1600" b="1" dirty="0">
                <a:solidFill>
                  <a:srgbClr val="1F497D"/>
                </a:solidFill>
              </a:rPr>
              <a:t>Web </a:t>
            </a:r>
            <a:r>
              <a:rPr lang="en-US" sz="1600" b="1" dirty="0" smtClean="0">
                <a:solidFill>
                  <a:srgbClr val="1F497D"/>
                </a:solidFill>
              </a:rPr>
              <a:t>Pages</a:t>
            </a:r>
            <a:endParaRPr lang="en-US" sz="1600" b="1" dirty="0">
              <a:solidFill>
                <a:srgbClr val="1F497D"/>
              </a:solidFill>
            </a:endParaRPr>
          </a:p>
        </p:txBody>
      </p:sp>
      <p:cxnSp>
        <p:nvCxnSpPr>
          <p:cNvPr id="26" name="Straight Connector 25"/>
          <p:cNvCxnSpPr>
            <a:stCxn id="8" idx="2"/>
            <a:endCxn id="14" idx="0"/>
          </p:cNvCxnSpPr>
          <p:nvPr/>
        </p:nvCxnSpPr>
        <p:spPr>
          <a:xfrm>
            <a:off x="4154652" y="4279579"/>
            <a:ext cx="843068" cy="2393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 idx="2"/>
            <a:endCxn id="7" idx="0"/>
          </p:cNvCxnSpPr>
          <p:nvPr/>
        </p:nvCxnSpPr>
        <p:spPr>
          <a:xfrm>
            <a:off x="5252601" y="1221258"/>
            <a:ext cx="38602" cy="2834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6" idx="2"/>
            <a:endCxn id="18" idx="0"/>
          </p:cNvCxnSpPr>
          <p:nvPr/>
        </p:nvCxnSpPr>
        <p:spPr>
          <a:xfrm flipH="1">
            <a:off x="2645823" y="2057400"/>
            <a:ext cx="155795" cy="173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7" idx="2"/>
            <a:endCxn id="19" idx="0"/>
          </p:cNvCxnSpPr>
          <p:nvPr/>
        </p:nvCxnSpPr>
        <p:spPr>
          <a:xfrm>
            <a:off x="5291203" y="2057400"/>
            <a:ext cx="305190" cy="173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6" idx="0"/>
          </p:cNvCxnSpPr>
          <p:nvPr/>
        </p:nvCxnSpPr>
        <p:spPr>
          <a:xfrm flipH="1">
            <a:off x="2801618" y="1212544"/>
            <a:ext cx="1528062" cy="292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678398" y="4384267"/>
            <a:ext cx="1554366" cy="486822"/>
          </a:xfrm>
          <a:prstGeom prst="rect">
            <a:avLst/>
          </a:prstGeom>
          <a:gradFill flip="none" rotWithShape="1">
            <a:gsLst>
              <a:gs pos="0">
                <a:schemeClr val="accent3">
                  <a:lumMod val="40000"/>
                  <a:lumOff val="60000"/>
                </a:schemeClr>
              </a:gs>
              <a:gs pos="0">
                <a:schemeClr val="accent3">
                  <a:lumMod val="60000"/>
                  <a:lumOff val="40000"/>
                </a:schemeClr>
              </a:gs>
              <a:gs pos="100000">
                <a:schemeClr val="accent3">
                  <a:lumMod val="40000"/>
                  <a:lumOff val="60000"/>
                </a:schemeClr>
              </a:gs>
            </a:gsLst>
            <a:lin ang="2700000" scaled="1"/>
            <a:tileRect/>
          </a:gradFill>
          <a:ln>
            <a:solidFill>
              <a:schemeClr val="accent3">
                <a:lumMod val="75000"/>
              </a:schemeClr>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p>
            <a:pPr algn="ctr">
              <a:lnSpc>
                <a:spcPct val="80000"/>
              </a:lnSpc>
              <a:spcBef>
                <a:spcPts val="200"/>
              </a:spcBef>
            </a:pPr>
            <a:r>
              <a:rPr lang="en-US" sz="1600" dirty="0" err="1">
                <a:solidFill>
                  <a:prstClr val="black"/>
                </a:solidFill>
              </a:rPr>
              <a:t>iRODS</a:t>
            </a:r>
            <a:r>
              <a:rPr lang="en-US" sz="1600" dirty="0">
                <a:solidFill>
                  <a:prstClr val="black"/>
                </a:solidFill>
              </a:rPr>
              <a:t> Native REST API</a:t>
            </a:r>
          </a:p>
        </p:txBody>
      </p:sp>
      <p:sp>
        <p:nvSpPr>
          <p:cNvPr id="52" name="TextBox 51"/>
          <p:cNvSpPr txBox="1"/>
          <p:nvPr/>
        </p:nvSpPr>
        <p:spPr>
          <a:xfrm>
            <a:off x="6851467" y="1534192"/>
            <a:ext cx="1753890" cy="1145510"/>
          </a:xfrm>
          <a:prstGeom prst="rect">
            <a:avLst/>
          </a:prstGeom>
          <a:solidFill>
            <a:schemeClr val="accent2">
              <a:lumMod val="60000"/>
              <a:lumOff val="40000"/>
            </a:schemeClr>
          </a:solidFill>
          <a:scene3d>
            <a:camera prst="orthographicFront"/>
            <a:lightRig rig="threePt" dir="t"/>
          </a:scene3d>
          <a:sp3d>
            <a:bevelT/>
          </a:sp3d>
        </p:spPr>
        <p:txBody>
          <a:bodyPr wrap="square" tIns="91440" bIns="91440" rtlCol="0" anchor="ctr" anchorCtr="0">
            <a:noAutofit/>
          </a:bodyPr>
          <a:lstStyle>
            <a:defPPr>
              <a:defRPr lang="en-US"/>
            </a:defPPr>
            <a:lvl1pPr algn="ctr">
              <a:lnSpc>
                <a:spcPct val="80000"/>
              </a:lnSpc>
              <a:defRPr b="1" spc="-100">
                <a:solidFill>
                  <a:srgbClr val="C0504D">
                    <a:lumMod val="50000"/>
                  </a:srgbClr>
                </a:solidFill>
              </a:defRPr>
            </a:lvl1pPr>
          </a:lstStyle>
          <a:p>
            <a:r>
              <a:rPr lang="en-US" dirty="0"/>
              <a:t>3rd party clients, interoperable systems and web tools</a:t>
            </a:r>
          </a:p>
        </p:txBody>
      </p:sp>
      <p:cxnSp>
        <p:nvCxnSpPr>
          <p:cNvPr id="63" name="Straight Connector 62"/>
          <p:cNvCxnSpPr/>
          <p:nvPr/>
        </p:nvCxnSpPr>
        <p:spPr>
          <a:xfrm>
            <a:off x="3487418" y="2043306"/>
            <a:ext cx="393024" cy="187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2" idx="1"/>
          </p:cNvCxnSpPr>
          <p:nvPr/>
        </p:nvCxnSpPr>
        <p:spPr>
          <a:xfrm flipH="1">
            <a:off x="6252726" y="2106947"/>
            <a:ext cx="598741" cy="2634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169420" y="2679702"/>
            <a:ext cx="0" cy="17045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52" idx="0"/>
          </p:cNvCxnSpPr>
          <p:nvPr/>
        </p:nvCxnSpPr>
        <p:spPr>
          <a:xfrm>
            <a:off x="6214124" y="1212544"/>
            <a:ext cx="1514288" cy="3216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286569" y="2750035"/>
            <a:ext cx="1752600" cy="1384995"/>
          </a:xfrm>
          <a:prstGeom prst="rect">
            <a:avLst/>
          </a:prstGeom>
          <a:noFill/>
        </p:spPr>
        <p:txBody>
          <a:bodyPr wrap="square" rtlCol="0">
            <a:spAutoFit/>
          </a:bodyPr>
          <a:lstStyle/>
          <a:p>
            <a:r>
              <a:rPr lang="en-US" sz="1200" dirty="0">
                <a:solidFill>
                  <a:prstClr val="black"/>
                </a:solidFill>
              </a:rPr>
              <a:t>Connection point for partners</a:t>
            </a:r>
          </a:p>
          <a:p>
            <a:pPr marL="285750" indent="-285750">
              <a:buFont typeface="Arial" panose="020B0604020202020204" pitchFamily="34" charset="0"/>
              <a:buChar char="•"/>
            </a:pPr>
            <a:r>
              <a:rPr lang="en-US" sz="1200" dirty="0" err="1">
                <a:solidFill>
                  <a:prstClr val="black"/>
                </a:solidFill>
              </a:rPr>
              <a:t>BiG</a:t>
            </a:r>
            <a:r>
              <a:rPr lang="en-US" sz="1200" dirty="0">
                <a:solidFill>
                  <a:prstClr val="black"/>
                </a:solidFill>
              </a:rPr>
              <a:t> CZ SSI</a:t>
            </a:r>
          </a:p>
          <a:p>
            <a:pPr marL="285750" indent="-285750">
              <a:buFont typeface="Arial" panose="020B0604020202020204" pitchFamily="34" charset="0"/>
              <a:buChar char="•"/>
            </a:pPr>
            <a:r>
              <a:rPr lang="en-US" sz="1200" dirty="0">
                <a:solidFill>
                  <a:prstClr val="black"/>
                </a:solidFill>
              </a:rPr>
              <a:t>CI-WATER</a:t>
            </a:r>
          </a:p>
          <a:p>
            <a:pPr marL="285750" indent="-285750">
              <a:buFont typeface="Arial" panose="020B0604020202020204" pitchFamily="34" charset="0"/>
              <a:buChar char="•"/>
            </a:pPr>
            <a:r>
              <a:rPr lang="en-US" sz="1200" dirty="0">
                <a:solidFill>
                  <a:prstClr val="black"/>
                </a:solidFill>
              </a:rPr>
              <a:t>SEAD</a:t>
            </a:r>
          </a:p>
          <a:p>
            <a:pPr marL="285750" indent="-285750">
              <a:buFont typeface="Arial" panose="020B0604020202020204" pitchFamily="34" charset="0"/>
              <a:buChar char="•"/>
            </a:pPr>
            <a:r>
              <a:rPr lang="en-US" sz="1200" dirty="0" err="1" smtClean="0">
                <a:solidFill>
                  <a:prstClr val="black"/>
                </a:solidFill>
              </a:rPr>
              <a:t>CyberGIS</a:t>
            </a:r>
            <a:endParaRPr lang="en-US" sz="1200" dirty="0" smtClean="0">
              <a:solidFill>
                <a:prstClr val="black"/>
              </a:solidFill>
            </a:endParaRPr>
          </a:p>
          <a:p>
            <a:pPr marL="285750" indent="-285750">
              <a:buFont typeface="Arial" panose="020B0604020202020204" pitchFamily="34" charset="0"/>
              <a:buChar char="•"/>
            </a:pPr>
            <a:r>
              <a:rPr lang="en-US" sz="1200" dirty="0" smtClean="0">
                <a:solidFill>
                  <a:prstClr val="black"/>
                </a:solidFill>
              </a:rPr>
              <a:t>SESYNC GI Venture</a:t>
            </a:r>
            <a:endParaRPr lang="en-US" sz="1200" dirty="0">
              <a:solidFill>
                <a:prstClr val="black"/>
              </a:solidFill>
            </a:endParaRPr>
          </a:p>
        </p:txBody>
      </p:sp>
      <p:sp>
        <p:nvSpPr>
          <p:cNvPr id="28" name="TextBox 27"/>
          <p:cNvSpPr txBox="1"/>
          <p:nvPr/>
        </p:nvSpPr>
        <p:spPr>
          <a:xfrm>
            <a:off x="231376" y="2442201"/>
            <a:ext cx="1414205" cy="1217983"/>
          </a:xfrm>
          <a:prstGeom prst="rect">
            <a:avLst/>
          </a:prstGeom>
          <a:gradFill>
            <a:gsLst>
              <a:gs pos="0">
                <a:schemeClr val="tx2">
                  <a:lumMod val="20000"/>
                  <a:lumOff val="80000"/>
                </a:schemeClr>
              </a:gs>
              <a:gs pos="100000">
                <a:schemeClr val="tx2">
                  <a:lumMod val="5000"/>
                  <a:lumOff val="95000"/>
                </a:schemeClr>
              </a:gs>
            </a:gsLst>
          </a:gradFill>
          <a:ln w="28575">
            <a:solidFill>
              <a:schemeClr val="tx2"/>
            </a:solidFill>
          </a:ln>
        </p:spPr>
        <p:style>
          <a:lnRef idx="1">
            <a:schemeClr val="accent2"/>
          </a:lnRef>
          <a:fillRef idx="2">
            <a:schemeClr val="accent2"/>
          </a:fillRef>
          <a:effectRef idx="1">
            <a:schemeClr val="accent2"/>
          </a:effectRef>
          <a:fontRef idx="minor">
            <a:schemeClr val="dk1"/>
          </a:fontRef>
        </p:style>
        <p:txBody>
          <a:bodyPr wrap="square" rtlCol="0" anchor="t">
            <a:noAutofit/>
          </a:bodyPr>
          <a:lstStyle>
            <a:defPPr>
              <a:defRPr lang="en-US"/>
            </a:defPPr>
            <a:lvl1pPr algn="ctr">
              <a:lnSpc>
                <a:spcPct val="80000"/>
              </a:lnSpc>
              <a:spcBef>
                <a:spcPts val="200"/>
              </a:spcBef>
              <a:defRPr sz="1600" b="1">
                <a:solidFill>
                  <a:srgbClr val="1F497D"/>
                </a:solidFill>
              </a:defRPr>
            </a:lvl1pPr>
          </a:lstStyle>
          <a:p>
            <a:r>
              <a:rPr lang="en-US" dirty="0" smtClean="0"/>
              <a:t>Compute Engines (</a:t>
            </a:r>
            <a:r>
              <a:rPr lang="en-US" dirty="0" err="1" smtClean="0"/>
              <a:t>Docker</a:t>
            </a:r>
            <a:r>
              <a:rPr lang="en-US" dirty="0" smtClean="0"/>
              <a:t> or HPC)</a:t>
            </a:r>
            <a:endParaRPr lang="en-US" dirty="0"/>
          </a:p>
        </p:txBody>
      </p:sp>
      <p:cxnSp>
        <p:nvCxnSpPr>
          <p:cNvPr id="30" name="Straight Connector 29"/>
          <p:cNvCxnSpPr>
            <a:endCxn id="28" idx="3"/>
          </p:cNvCxnSpPr>
          <p:nvPr/>
        </p:nvCxnSpPr>
        <p:spPr>
          <a:xfrm flipH="1">
            <a:off x="1645581" y="3051192"/>
            <a:ext cx="15471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2"/>
          </p:cNvCxnSpPr>
          <p:nvPr/>
        </p:nvCxnSpPr>
        <p:spPr>
          <a:xfrm flipH="1" flipV="1">
            <a:off x="938479" y="3660184"/>
            <a:ext cx="889325" cy="8399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0093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330"/>
            <a:ext cx="9144000" cy="5558709"/>
          </a:xfrm>
          <a:prstGeom prst="rect">
            <a:avLst/>
          </a:prstGeom>
        </p:spPr>
      </p:pic>
    </p:spTree>
    <p:extLst>
      <p:ext uri="{BB962C8B-B14F-4D97-AF65-F5344CB8AC3E}">
        <p14:creationId xmlns:p14="http://schemas.microsoft.com/office/powerpoint/2010/main" val="41190292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802"/>
            <a:ext cx="9163450" cy="5570533"/>
          </a:xfrm>
          <a:prstGeom prst="rect">
            <a:avLst/>
          </a:prstGeom>
        </p:spPr>
      </p:pic>
      <p:pic>
        <p:nvPicPr>
          <p:cNvPr id="3" name="Picture 2"/>
          <p:cNvPicPr>
            <a:picLocks noChangeAspect="1"/>
          </p:cNvPicPr>
          <p:nvPr/>
        </p:nvPicPr>
        <p:blipFill>
          <a:blip r:embed="rId3"/>
          <a:stretch>
            <a:fillRect/>
          </a:stretch>
        </p:blipFill>
        <p:spPr>
          <a:xfrm>
            <a:off x="143889" y="5291527"/>
            <a:ext cx="8773630" cy="1508554"/>
          </a:xfrm>
          <a:prstGeom prst="rect">
            <a:avLst/>
          </a:prstGeom>
        </p:spPr>
      </p:pic>
    </p:spTree>
    <p:extLst>
      <p:ext uri="{BB962C8B-B14F-4D97-AF65-F5344CB8AC3E}">
        <p14:creationId xmlns:p14="http://schemas.microsoft.com/office/powerpoint/2010/main" val="26417327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24459"/>
          </a:xfrm>
        </p:spPr>
        <p:txBody>
          <a:bodyPr>
            <a:normAutofit/>
          </a:bodyPr>
          <a:lstStyle/>
          <a:p>
            <a:r>
              <a:rPr lang="en-US" dirty="0" smtClean="0"/>
              <a:t>Sharing and collaboration</a:t>
            </a:r>
            <a:endParaRPr lang="en-US" dirty="0"/>
          </a:p>
        </p:txBody>
      </p:sp>
      <p:pic>
        <p:nvPicPr>
          <p:cNvPr id="9" name="Picture 8"/>
          <p:cNvPicPr>
            <a:picLocks noChangeAspect="1"/>
          </p:cNvPicPr>
          <p:nvPr/>
        </p:nvPicPr>
        <p:blipFill>
          <a:blip r:embed="rId2"/>
          <a:stretch>
            <a:fillRect/>
          </a:stretch>
        </p:blipFill>
        <p:spPr>
          <a:xfrm>
            <a:off x="457200" y="716481"/>
            <a:ext cx="7438781" cy="4472537"/>
          </a:xfrm>
          <a:prstGeom prst="rect">
            <a:avLst/>
          </a:prstGeom>
        </p:spPr>
      </p:pic>
      <p:pic>
        <p:nvPicPr>
          <p:cNvPr id="4" name="Picture 3"/>
          <p:cNvPicPr>
            <a:picLocks noChangeAspect="1"/>
          </p:cNvPicPr>
          <p:nvPr/>
        </p:nvPicPr>
        <p:blipFill>
          <a:blip r:embed="rId3"/>
          <a:stretch>
            <a:fillRect/>
          </a:stretch>
        </p:blipFill>
        <p:spPr>
          <a:xfrm>
            <a:off x="2453702" y="5174028"/>
            <a:ext cx="6477000" cy="1876425"/>
          </a:xfrm>
          <a:prstGeom prst="rect">
            <a:avLst/>
          </a:prstGeom>
        </p:spPr>
      </p:pic>
    </p:spTree>
    <p:extLst>
      <p:ext uri="{BB962C8B-B14F-4D97-AF65-F5344CB8AC3E}">
        <p14:creationId xmlns:p14="http://schemas.microsoft.com/office/powerpoint/2010/main" val="656616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hlinkClick r:id="rId3"/>
              </a:rPr>
              <a:t>http://</a:t>
            </a:r>
            <a:r>
              <a:rPr lang="en-US" sz="2400" dirty="0" smtClean="0">
                <a:solidFill>
                  <a:schemeClr val="bg1">
                    <a:lumMod val="50000"/>
                  </a:schemeClr>
                </a:solidFill>
                <a:hlinkClick r:id="rId3"/>
              </a:rPr>
              <a:t>his.cuahsi.org/documents/HISStatusSept15.pdf</a:t>
            </a:r>
            <a:r>
              <a:rPr lang="en-US" sz="2400" dirty="0" smtClean="0">
                <a:solidFill>
                  <a:schemeClr val="bg1">
                    <a:lumMod val="50000"/>
                  </a:schemeClr>
                </a:solidFill>
              </a:rPr>
              <a:t> </a:t>
            </a:r>
            <a:endParaRPr lang="en-US" sz="2400" dirty="0">
              <a:solidFill>
                <a:schemeClr val="bg1">
                  <a:lumMod val="50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81246479"/>
              </p:ext>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41613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Summary</a:t>
            </a:r>
            <a:endParaRPr lang="en-US" sz="3600" dirty="0"/>
          </a:p>
        </p:txBody>
      </p:sp>
      <p:sp>
        <p:nvSpPr>
          <p:cNvPr id="3" name="Content Placeholder 2"/>
          <p:cNvSpPr>
            <a:spLocks noGrp="1"/>
          </p:cNvSpPr>
          <p:nvPr>
            <p:ph idx="1"/>
          </p:nvPr>
        </p:nvSpPr>
        <p:spPr>
          <a:xfrm>
            <a:off x="457199" y="870158"/>
            <a:ext cx="8072203" cy="4262284"/>
          </a:xfrm>
        </p:spPr>
        <p:txBody>
          <a:bodyPr>
            <a:normAutofit fontScale="85000" lnSpcReduction="1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solidFill>
                  <a:srgbClr val="FF0000"/>
                </a:solidFill>
              </a:rPr>
              <a:t>Sharing</a:t>
            </a:r>
            <a:r>
              <a:rPr lang="en-US" dirty="0" smtClean="0"/>
              <a:t> </a:t>
            </a:r>
            <a:r>
              <a:rPr lang="en-US" dirty="0"/>
              <a:t>features to </a:t>
            </a:r>
            <a:r>
              <a:rPr lang="en-US" dirty="0" err="1" smtClean="0"/>
              <a:t>HydroDesktop</a:t>
            </a:r>
            <a:r>
              <a:rPr lang="en-US" dirty="0" smtClean="0"/>
              <a:t> </a:t>
            </a:r>
            <a:endParaRPr lang="en-US" dirty="0"/>
          </a:p>
          <a:p>
            <a:pPr marL="514350" indent="-514350">
              <a:buFont typeface="+mj-lt"/>
              <a:buAutoNum type="arabicPeriod"/>
            </a:pPr>
            <a:r>
              <a:rPr lang="en-US" dirty="0"/>
              <a:t>Access </a:t>
            </a:r>
            <a:r>
              <a:rPr lang="en-US" dirty="0">
                <a:solidFill>
                  <a:srgbClr val="FF0000"/>
                </a:solidFill>
              </a:rPr>
              <a:t>more types 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Enhance </a:t>
            </a:r>
            <a:r>
              <a:rPr lang="en-US" dirty="0">
                <a:solidFill>
                  <a:srgbClr val="FF0000"/>
                </a:solidFill>
              </a:rPr>
              <a:t>catalog</a:t>
            </a:r>
            <a:r>
              <a:rPr lang="en-US" dirty="0"/>
              <a:t> functionality that broadens </a:t>
            </a:r>
            <a:r>
              <a:rPr lang="en-US" dirty="0">
                <a:solidFill>
                  <a:srgbClr val="FF0000"/>
                </a:solidFill>
              </a:rPr>
              <a:t>discovery</a:t>
            </a:r>
            <a:r>
              <a:rPr lang="en-US" dirty="0"/>
              <a:t> functionality to </a:t>
            </a:r>
            <a:r>
              <a:rPr lang="en-US" dirty="0">
                <a:solidFill>
                  <a:srgbClr val="FF0000"/>
                </a:solidFill>
              </a:rPr>
              <a:t>different data </a:t>
            </a:r>
            <a:r>
              <a:rPr lang="en-US" dirty="0" smtClean="0">
                <a:solidFill>
                  <a:srgbClr val="FF0000"/>
                </a:solidFill>
              </a:rPr>
              <a:t>types</a:t>
            </a:r>
            <a:endParaRPr lang="en-US" dirty="0"/>
          </a:p>
          <a:p>
            <a:pPr marL="514350" indent="-514350">
              <a:buFont typeface="+mj-lt"/>
              <a:buAutoNum type="arabicPeriod"/>
            </a:pPr>
            <a:r>
              <a:rPr lang="en-US" dirty="0" smtClean="0"/>
              <a:t>New </a:t>
            </a:r>
            <a:r>
              <a:rPr lang="en-US" dirty="0">
                <a:solidFill>
                  <a:srgbClr val="FF0000"/>
                </a:solidFill>
              </a:rPr>
              <a:t>model</a:t>
            </a:r>
            <a:r>
              <a:rPr lang="en-US" dirty="0"/>
              <a:t> </a:t>
            </a:r>
            <a:r>
              <a:rPr lang="en-US" dirty="0" smtClean="0"/>
              <a:t>sharing and discovery functionality</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endParaRPr lang="en-US" dirty="0"/>
          </a:p>
        </p:txBody>
      </p:sp>
      <p:sp>
        <p:nvSpPr>
          <p:cNvPr id="7" name="Rectangle 6"/>
          <p:cNvSpPr/>
          <p:nvPr/>
        </p:nvSpPr>
        <p:spPr>
          <a:xfrm>
            <a:off x="451250" y="4972242"/>
            <a:ext cx="5914103" cy="1837426"/>
          </a:xfrm>
          <a:prstGeom prst="rect">
            <a:avLst/>
          </a:prstGeom>
        </p:spPr>
        <p:txBody>
          <a:bodyPr wrap="square">
            <a:spAutoFit/>
          </a:bodyPr>
          <a:lstStyle/>
          <a:p>
            <a:pPr marL="514350" indent="-514350">
              <a:spcBef>
                <a:spcPct val="20000"/>
              </a:spcBef>
              <a:buFont typeface="+mj-lt"/>
              <a:buAutoNum type="arabicPeriod" startAt="7"/>
            </a:pPr>
            <a:r>
              <a:rPr lang="en-US" sz="2700" dirty="0">
                <a:solidFill>
                  <a:prstClr val="black"/>
                </a:solidFill>
              </a:rPr>
              <a:t>New social media and </a:t>
            </a:r>
            <a:r>
              <a:rPr lang="en-US" sz="2700" dirty="0">
                <a:solidFill>
                  <a:srgbClr val="FF0000"/>
                </a:solidFill>
              </a:rPr>
              <a:t>collaboration</a:t>
            </a:r>
            <a:r>
              <a:rPr lang="en-US" sz="2700" dirty="0">
                <a:solidFill>
                  <a:prstClr val="black"/>
                </a:solidFill>
              </a:rPr>
              <a:t> functionality</a:t>
            </a:r>
          </a:p>
          <a:p>
            <a:pPr marL="514350" indent="-514350">
              <a:spcBef>
                <a:spcPct val="20000"/>
              </a:spcBef>
              <a:buFont typeface="+mj-lt"/>
              <a:buAutoNum type="arabicPeriod" startAt="7"/>
            </a:pPr>
            <a:r>
              <a:rPr lang="en-US" sz="2700" dirty="0">
                <a:solidFill>
                  <a:srgbClr val="FF0000"/>
                </a:solidFill>
              </a:rPr>
              <a:t>Links</a:t>
            </a:r>
            <a:r>
              <a:rPr lang="en-US" sz="2700" dirty="0">
                <a:solidFill>
                  <a:prstClr val="black"/>
                </a:solidFill>
              </a:rPr>
              <a:t> to other data and modeling systems </a:t>
            </a:r>
          </a:p>
        </p:txBody>
      </p:sp>
    </p:spTree>
    <p:extLst>
      <p:ext uri="{BB962C8B-B14F-4D97-AF65-F5344CB8AC3E}">
        <p14:creationId xmlns:p14="http://schemas.microsoft.com/office/powerpoint/2010/main" val="1811093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777" y="1345544"/>
            <a:ext cx="8229600" cy="3524348"/>
          </a:xfrm>
        </p:spPr>
        <p:txBody>
          <a:bodyPr>
            <a:normAutofit/>
          </a:bodyPr>
          <a:lstStyle/>
          <a:p>
            <a:pPr lvl="1"/>
            <a:r>
              <a:rPr lang="en-US" sz="2000" dirty="0" smtClean="0"/>
              <a:t>USU</a:t>
            </a:r>
          </a:p>
          <a:p>
            <a:pPr lvl="1"/>
            <a:r>
              <a:rPr lang="en-US" sz="2000" dirty="0" smtClean="0"/>
              <a:t>RENCI/UNC</a:t>
            </a:r>
          </a:p>
          <a:p>
            <a:pPr lvl="1"/>
            <a:r>
              <a:rPr lang="en-US" sz="2000" dirty="0" smtClean="0"/>
              <a:t>CUAHSI</a:t>
            </a:r>
            <a:endParaRPr lang="en-US" sz="2000" dirty="0"/>
          </a:p>
          <a:p>
            <a:pPr lvl="1"/>
            <a:r>
              <a:rPr lang="en-US" sz="2000" dirty="0" smtClean="0"/>
              <a:t>BYU</a:t>
            </a:r>
          </a:p>
          <a:p>
            <a:pPr lvl="1"/>
            <a:r>
              <a:rPr lang="en-US" sz="2000" dirty="0" smtClean="0"/>
              <a:t>Tufts</a:t>
            </a:r>
          </a:p>
          <a:p>
            <a:pPr lvl="1"/>
            <a:r>
              <a:rPr lang="en-US" sz="2000" dirty="0" smtClean="0"/>
              <a:t>UVA</a:t>
            </a:r>
          </a:p>
          <a:p>
            <a:pPr lvl="1"/>
            <a:r>
              <a:rPr lang="en-US" sz="2000" dirty="0" smtClean="0"/>
              <a:t>Texas </a:t>
            </a:r>
          </a:p>
          <a:p>
            <a:pPr lvl="1"/>
            <a:r>
              <a:rPr lang="en-US" sz="2000" dirty="0" smtClean="0"/>
              <a:t>Purdue</a:t>
            </a:r>
          </a:p>
          <a:p>
            <a:pPr lvl="1"/>
            <a:r>
              <a:rPr lang="en-US" sz="2000" dirty="0" smtClean="0"/>
              <a:t>SDSC</a:t>
            </a:r>
            <a:endParaRPr lang="en-US" sz="2000" dirty="0"/>
          </a:p>
        </p:txBody>
      </p:sp>
      <p:sp>
        <p:nvSpPr>
          <p:cNvPr id="4" name="Title 1"/>
          <p:cNvSpPr>
            <a:spLocks noGrp="1"/>
          </p:cNvSpPr>
          <p:nvPr>
            <p:ph type="title"/>
          </p:nvPr>
        </p:nvSpPr>
        <p:spPr>
          <a:xfrm>
            <a:off x="514821" y="1"/>
            <a:ext cx="8229600" cy="721114"/>
          </a:xfrm>
        </p:spPr>
        <p:txBody>
          <a:bodyPr>
            <a:normAutofit fontScale="90000"/>
          </a:bodyPr>
          <a:lstStyle/>
          <a:p>
            <a:r>
              <a:rPr lang="en-US" dirty="0" smtClean="0"/>
              <a:t>Thanks to the HydroShare team!</a:t>
            </a:r>
            <a:endParaRPr lang="en-US" dirty="0"/>
          </a:p>
        </p:txBody>
      </p:sp>
      <p:sp>
        <p:nvSpPr>
          <p:cNvPr id="35" name="Rectangle 10"/>
          <p:cNvSpPr>
            <a:spLocks noChangeArrowheads="1"/>
          </p:cNvSpPr>
          <p:nvPr/>
        </p:nvSpPr>
        <p:spPr bwMode="auto">
          <a:xfrm>
            <a:off x="57621" y="5867400"/>
            <a:ext cx="9144000" cy="738664"/>
          </a:xfrm>
          <a:prstGeom prst="rect">
            <a:avLst/>
          </a:prstGeom>
          <a:noFill/>
          <a:ln w="9525">
            <a:noFill/>
            <a:miter lim="800000"/>
            <a:headEnd/>
            <a:tailEnd/>
          </a:ln>
        </p:spPr>
        <p:txBody>
          <a:bodyPr wrap="square">
            <a:spAutoFit/>
          </a:bodyPr>
          <a:lstStyle/>
          <a:p>
            <a:endParaRPr lang="en-US" dirty="0">
              <a:solidFill>
                <a:srgbClr val="1F497D"/>
              </a:solidFill>
            </a:endParaRPr>
          </a:p>
          <a:p>
            <a:pPr algn="ctr"/>
            <a:r>
              <a:rPr lang="en-US" sz="2400" dirty="0" smtClean="0">
                <a:solidFill>
                  <a:srgbClr val="1F497D"/>
                </a:solidFill>
                <a:hlinkClick r:id="rId3"/>
              </a:rPr>
              <a:t>http://hydroshare.cuahsi.org</a:t>
            </a:r>
            <a:r>
              <a:rPr lang="en-US" sz="2400" dirty="0" smtClean="0">
                <a:solidFill>
                  <a:srgbClr val="1F497D"/>
                </a:solidFill>
              </a:rPr>
              <a:t>  </a:t>
            </a:r>
            <a:endParaRPr lang="en-US" sz="2400" dirty="0">
              <a:solidFill>
                <a:srgbClr val="1F497D"/>
              </a:solidFill>
            </a:endParaRP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3" y="6154895"/>
            <a:ext cx="2277519" cy="462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949655"/>
            <a:ext cx="6521182" cy="4347029"/>
          </a:xfrm>
          <a:prstGeom prst="rect">
            <a:avLst/>
          </a:prstGeom>
        </p:spPr>
      </p:pic>
      <p:grpSp>
        <p:nvGrpSpPr>
          <p:cNvPr id="11" name="Group 10"/>
          <p:cNvGrpSpPr/>
          <p:nvPr/>
        </p:nvGrpSpPr>
        <p:grpSpPr>
          <a:xfrm>
            <a:off x="6629399" y="6041480"/>
            <a:ext cx="2410869" cy="763893"/>
            <a:chOff x="6320485" y="5943600"/>
            <a:chExt cx="2719784" cy="861774"/>
          </a:xfrm>
        </p:grpSpPr>
        <p:sp>
          <p:nvSpPr>
            <p:cNvPr id="15" name="Rectangle 10"/>
            <p:cNvSpPr>
              <a:spLocks noChangeArrowheads="1"/>
            </p:cNvSpPr>
            <p:nvPr/>
          </p:nvSpPr>
          <p:spPr bwMode="auto">
            <a:xfrm>
              <a:off x="6320485" y="5943600"/>
              <a:ext cx="2719784" cy="838200"/>
            </a:xfrm>
            <a:prstGeom prst="rect">
              <a:avLst/>
            </a:prstGeom>
            <a:solidFill>
              <a:schemeClr val="bg1"/>
            </a:solidFill>
            <a:ln w="25400" algn="ctr">
              <a:solidFill>
                <a:schemeClr val="tx1"/>
              </a:solidFill>
              <a:miter lim="800000"/>
              <a:headEnd/>
              <a:tailEnd/>
            </a:ln>
          </p:spPr>
          <p:txBody>
            <a:bodyPr wrap="none" anchor="ctr"/>
            <a:lstStyle/>
            <a:p>
              <a:endParaRPr lang="en-US"/>
            </a:p>
          </p:txBody>
        </p:sp>
        <p:pic>
          <p:nvPicPr>
            <p:cNvPr id="16" name="Picture 11" descr="nsf4c"/>
            <p:cNvPicPr>
              <a:picLocks noChangeAspect="1" noChangeArrowheads="1"/>
            </p:cNvPicPr>
            <p:nvPr/>
          </p:nvPicPr>
          <p:blipFill>
            <a:blip r:embed="rId6" cstate="print"/>
            <a:srcRect/>
            <a:stretch>
              <a:fillRect/>
            </a:stretch>
          </p:blipFill>
          <p:spPr bwMode="auto">
            <a:xfrm>
              <a:off x="6420813" y="6001334"/>
              <a:ext cx="803093" cy="722733"/>
            </a:xfrm>
            <a:prstGeom prst="rect">
              <a:avLst/>
            </a:prstGeom>
            <a:noFill/>
            <a:ln w="9525">
              <a:noFill/>
              <a:miter lim="800000"/>
              <a:headEnd/>
              <a:tailEnd/>
            </a:ln>
          </p:spPr>
        </p:pic>
        <p:sp>
          <p:nvSpPr>
            <p:cNvPr id="17" name="Text Box 12"/>
            <p:cNvSpPr txBox="1">
              <a:spLocks noChangeArrowheads="1"/>
            </p:cNvSpPr>
            <p:nvPr/>
          </p:nvSpPr>
          <p:spPr bwMode="auto">
            <a:xfrm>
              <a:off x="7391400" y="5943600"/>
              <a:ext cx="1447800" cy="861774"/>
            </a:xfrm>
            <a:prstGeom prst="rect">
              <a:avLst/>
            </a:prstGeom>
            <a:noFill/>
            <a:ln w="9525" algn="ctr">
              <a:noFill/>
              <a:miter lim="800000"/>
              <a:headEnd/>
              <a:tailEnd/>
            </a:ln>
          </p:spPr>
          <p:txBody>
            <a:bodyPr wrap="square">
              <a:spAutoFit/>
            </a:bodyPr>
            <a:lstStyle/>
            <a:p>
              <a:pPr defTabSz="4389438"/>
              <a:r>
                <a:rPr lang="en-US" sz="1400" dirty="0" smtClean="0"/>
                <a:t>OCI-1148453 </a:t>
              </a:r>
            </a:p>
            <a:p>
              <a:pPr defTabSz="4389438"/>
              <a:r>
                <a:rPr lang="en-US" sz="1400" dirty="0" smtClean="0"/>
                <a:t>OCI-1148090</a:t>
              </a:r>
            </a:p>
            <a:p>
              <a:pPr defTabSz="4389438"/>
              <a:r>
                <a:rPr lang="en-US" sz="1400" dirty="0" smtClean="0"/>
                <a:t>2012-2017</a:t>
              </a:r>
              <a:endParaRPr lang="en-US" sz="1400" dirty="0"/>
            </a:p>
          </p:txBody>
        </p:sp>
      </p:grpSp>
    </p:spTree>
    <p:extLst>
      <p:ext uri="{BB962C8B-B14F-4D97-AF65-F5344CB8AC3E}">
        <p14:creationId xmlns:p14="http://schemas.microsoft.com/office/powerpoint/2010/main" val="27383077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1"/>
            <a:ext cx="8972999" cy="694430"/>
          </a:xfrm>
        </p:spPr>
        <p:txBody>
          <a:bodyPr>
            <a:normAutofit/>
          </a:bodyPr>
          <a:lstStyle/>
          <a:p>
            <a:r>
              <a:rPr lang="en-US" sz="3200" dirty="0" smtClean="0">
                <a:solidFill>
                  <a:srgbClr val="FF0000"/>
                </a:solidFill>
                <a:latin typeface="+mn-lt"/>
                <a:ea typeface="+mn-ea"/>
                <a:cs typeface="+mn-cs"/>
              </a:rPr>
              <a:t>A digital divide</a:t>
            </a:r>
            <a:endParaRPr lang="en-US" sz="3200" dirty="0">
              <a:solidFill>
                <a:srgbClr val="FF0000"/>
              </a:solidFill>
              <a:latin typeface="+mn-lt"/>
              <a:ea typeface="+mn-ea"/>
              <a:cs typeface="+mn-cs"/>
            </a:endParaRPr>
          </a:p>
        </p:txBody>
      </p:sp>
      <p:grpSp>
        <p:nvGrpSpPr>
          <p:cNvPr id="3" name="Group 2"/>
          <p:cNvGrpSpPr/>
          <p:nvPr/>
        </p:nvGrpSpPr>
        <p:grpSpPr>
          <a:xfrm>
            <a:off x="466344" y="60958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06777" cy="409970"/>
            </a:xfrm>
            <a:prstGeom prst="rect">
              <a:avLst/>
            </a:prstGeom>
            <a:noFill/>
            <a:ln>
              <a:noFill/>
            </a:ln>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Big Data and HPC</a:t>
              </a:r>
              <a:endParaRPr lang="en-US" dirty="0">
                <a:solidFill>
                  <a:prstClr val="black"/>
                </a:solidFill>
                <a:latin typeface="Calibri"/>
                <a:ea typeface="+mn-ea"/>
                <a:cs typeface="+mn-cs"/>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Researchers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Experimentalists</a:t>
              </a:r>
            </a:p>
            <a:p>
              <a:pPr marL="285750" indent="-285750" defTabSz="914400" fontAlgn="auto" hangingPunct="1">
                <a:lnSpc>
                  <a:spcPct val="100000"/>
                </a:lnSpc>
                <a:spcBef>
                  <a:spcPts val="0"/>
                </a:spcBef>
                <a:spcAft>
                  <a:spcPts val="0"/>
                </a:spcAft>
                <a:buClrTx/>
                <a:buSzTx/>
                <a:buFont typeface="Arial" pitchFamily="34" charset="0"/>
                <a:buChar char="•"/>
              </a:pPr>
              <a:r>
                <a:rPr lang="en-US" dirty="0" smtClean="0">
                  <a:solidFill>
                    <a:prstClr val="black"/>
                  </a:solidFill>
                  <a:latin typeface="Calibri"/>
                  <a:ea typeface="+mn-ea"/>
                  <a:cs typeface="+mn-cs"/>
                </a:rPr>
                <a:t>Modelers</a:t>
              </a:r>
              <a:endParaRPr lang="en-US" dirty="0">
                <a:solidFill>
                  <a:prstClr val="black"/>
                </a:solidFill>
                <a:latin typeface="Calibri"/>
                <a:ea typeface="+mn-ea"/>
                <a:cs typeface="+mn-cs"/>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auto" hangingPunct="1">
                  <a:lnSpc>
                    <a:spcPct val="100000"/>
                  </a:lnSpc>
                  <a:spcBef>
                    <a:spcPts val="0"/>
                  </a:spcBef>
                  <a:spcAft>
                    <a:spcPts val="0"/>
                  </a:spcAft>
                  <a:buClrTx/>
                  <a:buSzTx/>
                  <a:buFontTx/>
                  <a:buNone/>
                </a:pPr>
                <a:endParaRPr lang="en-US">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awk</a:t>
              </a:r>
              <a:endParaRPr lang="en-US" dirty="0">
                <a:solidFill>
                  <a:prstClr val="black"/>
                </a:solidFill>
                <a:latin typeface="Calibri"/>
                <a:ea typeface="+mn-ea"/>
                <a:cs typeface="+mn-cs"/>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grep</a:t>
              </a:r>
              <a:endParaRPr lang="en-US" dirty="0">
                <a:solidFill>
                  <a:prstClr val="black"/>
                </a:solidFill>
                <a:latin typeface="Calibri"/>
                <a:ea typeface="+mn-ea"/>
                <a:cs typeface="+mn-cs"/>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smtClean="0">
                  <a:solidFill>
                    <a:prstClr val="black"/>
                  </a:solidFill>
                  <a:latin typeface="Calibri"/>
                  <a:ea typeface="+mn-ea"/>
                  <a:cs typeface="+mn-cs"/>
                </a:rPr>
                <a:t>vi</a:t>
              </a:r>
              <a:endParaRPr lang="en-US" dirty="0">
                <a:solidFill>
                  <a:prstClr val="black"/>
                </a:solidFill>
                <a:latin typeface="Calibri"/>
                <a:ea typeface="+mn-ea"/>
                <a:cs typeface="+mn-cs"/>
              </a:endParaRPr>
            </a:p>
          </p:txBody>
        </p:sp>
        <p:sp>
          <p:nvSpPr>
            <p:cNvPr id="15" name="Rectangle 14"/>
            <p:cNvSpPr/>
            <p:nvPr/>
          </p:nvSpPr>
          <p:spPr>
            <a:xfrm>
              <a:off x="6153468" y="4566820"/>
              <a:ext cx="2634054"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#PBS -l </a:t>
              </a:r>
              <a:r>
                <a:rPr lang="en-US" dirty="0" smtClean="0">
                  <a:solidFill>
                    <a:prstClr val="black"/>
                  </a:solidFill>
                  <a:latin typeface="Calibri"/>
                  <a:ea typeface="+mn-ea"/>
                  <a:cs typeface="+mn-cs"/>
                </a:rPr>
                <a:t>nodes=4:ppn=8</a:t>
              </a:r>
              <a:endParaRPr lang="en-US" dirty="0">
                <a:solidFill>
                  <a:prstClr val="black"/>
                </a:solidFill>
                <a:latin typeface="Calibri"/>
                <a:ea typeface="+mn-ea"/>
                <a:cs typeface="+mn-cs"/>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mpiexec</a:t>
              </a:r>
              <a:endParaRPr lang="en-US" dirty="0">
                <a:solidFill>
                  <a:prstClr val="black"/>
                </a:solidFill>
                <a:latin typeface="Calibri"/>
                <a:ea typeface="+mn-ea"/>
                <a:cs typeface="+mn-cs"/>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defTabSz="914400" fontAlgn="auto" hangingPunct="1">
                <a:lnSpc>
                  <a:spcPct val="100000"/>
                </a:lnSpc>
                <a:spcBef>
                  <a:spcPts val="0"/>
                </a:spcBef>
                <a:spcAft>
                  <a:spcPts val="0"/>
                </a:spcAft>
                <a:buClrTx/>
                <a:buSzTx/>
                <a:buFontTx/>
                <a:buNone/>
              </a:pPr>
              <a:r>
                <a:rPr lang="en-US" dirty="0" err="1" smtClean="0">
                  <a:solidFill>
                    <a:prstClr val="black"/>
                  </a:solidFill>
                  <a:latin typeface="Calibri"/>
                  <a:ea typeface="+mn-ea"/>
                  <a:cs typeface="+mn-cs"/>
                </a:rPr>
                <a:t>chmod</a:t>
              </a:r>
              <a:endParaRPr lang="en-US" dirty="0">
                <a:solidFill>
                  <a:prstClr val="black"/>
                </a:solidFill>
                <a:latin typeface="Calibri"/>
                <a:ea typeface="+mn-ea"/>
                <a:cs typeface="+mn-cs"/>
              </a:endParaRPr>
            </a:p>
          </p:txBody>
        </p:sp>
        <p:sp>
          <p:nvSpPr>
            <p:cNvPr id="16" name="Rectangle 15"/>
            <p:cNvSpPr/>
            <p:nvPr/>
          </p:nvSpPr>
          <p:spPr>
            <a:xfrm>
              <a:off x="5496878" y="4133081"/>
              <a:ext cx="1313180" cy="349968"/>
            </a:xfrm>
            <a:prstGeom prst="rect">
              <a:avLst/>
            </a:prstGeom>
          </p:spPr>
          <p:txBody>
            <a:bodyPr wrap="none">
              <a:spAutoFit/>
            </a:bodyPr>
            <a:lstStyle/>
            <a:p>
              <a:pPr defTabSz="914400" fontAlgn="auto" hangingPunct="1">
                <a:lnSpc>
                  <a:spcPct val="100000"/>
                </a:lnSpc>
                <a:spcBef>
                  <a:spcPts val="0"/>
                </a:spcBef>
                <a:spcAft>
                  <a:spcPts val="0"/>
                </a:spcAft>
                <a:buClrTx/>
                <a:buSzTx/>
                <a:buFontTx/>
                <a:buNone/>
              </a:pPr>
              <a:r>
                <a:rPr lang="en-US" dirty="0">
                  <a:solidFill>
                    <a:prstClr val="black"/>
                  </a:solidFill>
                  <a:latin typeface="Calibri"/>
                  <a:ea typeface="+mn-ea"/>
                  <a:cs typeface="+mn-cs"/>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0" y="5888959"/>
            <a:ext cx="9144000" cy="369332"/>
          </a:xfrm>
          <a:prstGeom prst="rect">
            <a:avLst/>
          </a:prstGeom>
        </p:spPr>
        <p:txBody>
          <a:bodyPr wrap="square">
            <a:spAutoFit/>
          </a:bodyPr>
          <a:lstStyle/>
          <a:p>
            <a:pPr algn="ctr"/>
            <a:r>
              <a:rPr lang="en-US" b="1" dirty="0"/>
              <a:t>Do you have the access or know how to take advantage of advanced computing capability?</a:t>
            </a:r>
            <a:endParaRPr lang="en-US" dirty="0"/>
          </a:p>
        </p:txBody>
      </p:sp>
      <p:sp>
        <p:nvSpPr>
          <p:cNvPr id="5" name="TextBox 4"/>
          <p:cNvSpPr txBox="1"/>
          <p:nvPr/>
        </p:nvSpPr>
        <p:spPr>
          <a:xfrm>
            <a:off x="4704701" y="6507061"/>
            <a:ext cx="4417684" cy="369332"/>
          </a:xfrm>
          <a:prstGeom prst="rect">
            <a:avLst/>
          </a:prstGeom>
          <a:noFill/>
        </p:spPr>
        <p:txBody>
          <a:bodyPr wrap="none" rtlCol="0">
            <a:spAutoFit/>
          </a:bodyPr>
          <a:lstStyle/>
          <a:p>
            <a:r>
              <a:rPr lang="en-US" dirty="0" smtClean="0">
                <a:solidFill>
                  <a:srgbClr val="FF0000"/>
                </a:solidFill>
              </a:rPr>
              <a:t>Gateways,  Web Interfaces, Software services</a:t>
            </a:r>
            <a:endParaRPr lang="en-US" dirty="0">
              <a:solidFill>
                <a:srgbClr val="FF0000"/>
              </a:solidFill>
            </a:endParaRPr>
          </a:p>
        </p:txBody>
      </p:sp>
    </p:spTree>
    <p:extLst>
      <p:ext uri="{BB962C8B-B14F-4D97-AF65-F5344CB8AC3E}">
        <p14:creationId xmlns:p14="http://schemas.microsoft.com/office/powerpoint/2010/main" val="4184849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13760"/>
            <a:ext cx="9144000" cy="1858963"/>
          </a:xfrm>
        </p:spPr>
        <p:txBody>
          <a:bodyPr/>
          <a:lstStyle/>
          <a:p>
            <a:r>
              <a:rPr lang="en-US" sz="3600" dirty="0" smtClean="0"/>
              <a:t>TauDEM is software for deriving Hydrologically Useful Information from Digital Elevation Models </a:t>
            </a:r>
          </a:p>
        </p:txBody>
      </p:sp>
      <p:pic>
        <p:nvPicPr>
          <p:cNvPr id="98307" name="Picture 5"/>
          <p:cNvPicPr>
            <a:picLocks noChangeAspect="1" noChangeArrowheads="1"/>
          </p:cNvPicPr>
          <p:nvPr/>
        </p:nvPicPr>
        <p:blipFill>
          <a:blip r:embed="rId3" cstate="print"/>
          <a:srcRect l="20833" t="14352" r="3870" b="10199"/>
          <a:stretch>
            <a:fillRect/>
          </a:stretch>
        </p:blipFill>
        <p:spPr bwMode="auto">
          <a:xfrm>
            <a:off x="509588" y="2231315"/>
            <a:ext cx="2320925" cy="1263650"/>
          </a:xfrm>
          <a:prstGeom prst="rect">
            <a:avLst/>
          </a:prstGeom>
          <a:noFill/>
          <a:ln w="9525">
            <a:noFill/>
            <a:miter lim="800000"/>
            <a:headEnd/>
            <a:tailEnd/>
          </a:ln>
        </p:spPr>
      </p:pic>
      <p:grpSp>
        <p:nvGrpSpPr>
          <p:cNvPr id="98309" name="Group 63"/>
          <p:cNvGrpSpPr>
            <a:grpSpLocks/>
          </p:cNvGrpSpPr>
          <p:nvPr/>
        </p:nvGrpSpPr>
        <p:grpSpPr bwMode="auto">
          <a:xfrm>
            <a:off x="533400" y="4056940"/>
            <a:ext cx="2273300" cy="1339850"/>
            <a:chOff x="4208" y="2358"/>
            <a:chExt cx="1178" cy="694"/>
          </a:xfrm>
        </p:grpSpPr>
        <p:sp>
          <p:nvSpPr>
            <p:cNvPr id="98318"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19"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0"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1"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2"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3"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4"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5"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6"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7"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8"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29"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0"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1"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2"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p:spPr>
          <p:txBody>
            <a:bodyPr wrap="none" anchor="ctr"/>
            <a:lstStyle/>
            <a:p>
              <a:endParaRPr lang="en-US" sz="1200" b="1">
                <a:solidFill>
                  <a:srgbClr val="009999"/>
                </a:solidFill>
              </a:endParaRPr>
            </a:p>
          </p:txBody>
        </p:sp>
        <p:sp>
          <p:nvSpPr>
            <p:cNvPr id="98333"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4"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5"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6"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7"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8"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39"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0"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1"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2"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3"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4"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5"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6"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sp>
          <p:nvSpPr>
            <p:cNvPr id="98347"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p:spPr>
          <p:txBody>
            <a:bodyPr wrap="none" anchor="ctr"/>
            <a:lstStyle/>
            <a:p>
              <a:endParaRPr lang="en-US">
                <a:solidFill>
                  <a:srgbClr val="EEECE1"/>
                </a:solidFill>
              </a:endParaRPr>
            </a:p>
          </p:txBody>
        </p:sp>
      </p:grpSp>
      <p:pic>
        <p:nvPicPr>
          <p:cNvPr id="98310" name="Picture 64"/>
          <p:cNvPicPr>
            <a:picLocks noChangeAspect="1" noChangeArrowheads="1"/>
          </p:cNvPicPr>
          <p:nvPr/>
        </p:nvPicPr>
        <p:blipFill rotWithShape="1">
          <a:blip r:embed="rId4" cstate="print"/>
          <a:srcRect l="50000" t="2966" r="8685" b="58350"/>
          <a:stretch/>
        </p:blipFill>
        <p:spPr bwMode="auto">
          <a:xfrm>
            <a:off x="4805861" y="4046918"/>
            <a:ext cx="2042750" cy="1996882"/>
          </a:xfrm>
          <a:prstGeom prst="rect">
            <a:avLst/>
          </a:prstGeom>
          <a:noFill/>
          <a:ln w="9525" algn="ctr">
            <a:solidFill>
              <a:schemeClr val="tx1"/>
            </a:solidFill>
            <a:miter lim="800000"/>
            <a:headEnd/>
            <a:tailEnd/>
          </a:ln>
        </p:spPr>
      </p:pic>
      <p:sp>
        <p:nvSpPr>
          <p:cNvPr id="98311" name="Rectangle 38"/>
          <p:cNvSpPr>
            <a:spLocks noChangeArrowheads="1"/>
          </p:cNvSpPr>
          <p:nvPr/>
        </p:nvSpPr>
        <p:spPr bwMode="auto">
          <a:xfrm>
            <a:off x="692150" y="1780465"/>
            <a:ext cx="1957388" cy="449263"/>
          </a:xfrm>
          <a:prstGeom prst="rect">
            <a:avLst/>
          </a:prstGeom>
          <a:noFill/>
          <a:ln w="9525">
            <a:noFill/>
            <a:miter lim="800000"/>
            <a:headEnd/>
            <a:tailEnd/>
          </a:ln>
        </p:spPr>
        <p:txBody>
          <a:bodyPr>
            <a:spAutoFit/>
          </a:bodyPr>
          <a:lstStyle/>
          <a:p>
            <a:pPr>
              <a:spcBef>
                <a:spcPct val="45000"/>
              </a:spcBef>
            </a:pPr>
            <a:r>
              <a:rPr lang="en-US" b="1">
                <a:solidFill>
                  <a:srgbClr val="463416"/>
                </a:solidFill>
                <a:latin typeface="Arial" pitchFamily="34" charset="0"/>
              </a:rPr>
              <a:t>Raw DEM</a:t>
            </a:r>
          </a:p>
        </p:txBody>
      </p:sp>
      <p:sp>
        <p:nvSpPr>
          <p:cNvPr id="98312" name="Rectangle 39"/>
          <p:cNvSpPr>
            <a:spLocks noChangeArrowheads="1"/>
          </p:cNvSpPr>
          <p:nvPr/>
        </p:nvSpPr>
        <p:spPr bwMode="auto">
          <a:xfrm>
            <a:off x="5428597" y="1769707"/>
            <a:ext cx="1505540" cy="369332"/>
          </a:xfrm>
          <a:prstGeom prst="rect">
            <a:avLst/>
          </a:prstGeom>
          <a:noFill/>
          <a:ln w="9525">
            <a:noFill/>
            <a:miter lim="800000"/>
            <a:headEnd/>
            <a:tailEnd/>
          </a:ln>
        </p:spPr>
        <p:txBody>
          <a:bodyPr wrap="none">
            <a:spAutoFit/>
          </a:bodyPr>
          <a:lstStyle/>
          <a:p>
            <a:pPr>
              <a:spcBef>
                <a:spcPct val="45000"/>
              </a:spcBef>
            </a:pPr>
            <a:r>
              <a:rPr lang="en-US" b="1" dirty="0" smtClean="0">
                <a:solidFill>
                  <a:srgbClr val="463416"/>
                </a:solidFill>
              </a:rPr>
              <a:t>Pit</a:t>
            </a:r>
            <a:r>
              <a:rPr lang="en-US" b="1" dirty="0" smtClean="0">
                <a:solidFill>
                  <a:srgbClr val="463416"/>
                </a:solidFill>
                <a:latin typeface="Arial" pitchFamily="34" charset="0"/>
              </a:rPr>
              <a:t> Removal</a:t>
            </a:r>
            <a:endParaRPr lang="en-US" b="1" dirty="0">
              <a:solidFill>
                <a:srgbClr val="463416"/>
              </a:solidFill>
              <a:latin typeface="Arial" pitchFamily="34" charset="0"/>
            </a:endParaRPr>
          </a:p>
        </p:txBody>
      </p:sp>
      <p:sp>
        <p:nvSpPr>
          <p:cNvPr id="98313" name="Rectangle 40"/>
          <p:cNvSpPr>
            <a:spLocks noChangeArrowheads="1"/>
          </p:cNvSpPr>
          <p:nvPr/>
        </p:nvSpPr>
        <p:spPr bwMode="auto">
          <a:xfrm>
            <a:off x="873125" y="3641015"/>
            <a:ext cx="1595438" cy="447675"/>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Field</a:t>
            </a:r>
          </a:p>
        </p:txBody>
      </p:sp>
      <p:sp>
        <p:nvSpPr>
          <p:cNvPr id="98314" name="Rectangle 41"/>
          <p:cNvSpPr>
            <a:spLocks noChangeArrowheads="1"/>
          </p:cNvSpPr>
          <p:nvPr/>
        </p:nvSpPr>
        <p:spPr bwMode="auto">
          <a:xfrm>
            <a:off x="4845050" y="3637840"/>
            <a:ext cx="3770313" cy="369888"/>
          </a:xfrm>
          <a:prstGeom prst="rect">
            <a:avLst/>
          </a:prstGeom>
          <a:noFill/>
          <a:ln w="9525">
            <a:noFill/>
            <a:miter lim="800000"/>
            <a:headEnd/>
            <a:tailEnd/>
          </a:ln>
        </p:spPr>
        <p:txBody>
          <a:bodyPr wrap="none">
            <a:spAutoFit/>
          </a:bodyPr>
          <a:lstStyle/>
          <a:p>
            <a:pPr>
              <a:spcBef>
                <a:spcPct val="45000"/>
              </a:spcBef>
            </a:pPr>
            <a:r>
              <a:rPr lang="en-US" b="1">
                <a:solidFill>
                  <a:srgbClr val="463416"/>
                </a:solidFill>
                <a:latin typeface="Arial" pitchFamily="34" charset="0"/>
              </a:rPr>
              <a:t>Flow Related Terrain Information</a:t>
            </a:r>
            <a:endParaRPr lang="en-US" b="1">
              <a:solidFill>
                <a:srgbClr val="463416"/>
              </a:solidFill>
              <a:latin typeface="Arial" pitchFamily="34" charset="0"/>
              <a:sym typeface="Symbol" pitchFamily="18" charset="2"/>
            </a:endParaRPr>
          </a:p>
        </p:txBody>
      </p:sp>
      <p:sp>
        <p:nvSpPr>
          <p:cNvPr id="41" name="Right Arrow 40"/>
          <p:cNvSpPr/>
          <p:nvPr/>
        </p:nvSpPr>
        <p:spPr bwMode="auto">
          <a:xfrm>
            <a:off x="3368675" y="2574215"/>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2" name="Right Arrow 41"/>
          <p:cNvSpPr/>
          <p:nvPr/>
        </p:nvSpPr>
        <p:spPr bwMode="auto">
          <a:xfrm rot="9126082">
            <a:off x="3368675" y="3499728"/>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sp>
        <p:nvSpPr>
          <p:cNvPr id="43" name="Right Arrow 42"/>
          <p:cNvSpPr/>
          <p:nvPr/>
        </p:nvSpPr>
        <p:spPr bwMode="auto">
          <a:xfrm>
            <a:off x="3424238" y="4504615"/>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defRPr/>
            </a:pPr>
            <a:endParaRPr lang="en-US">
              <a:solidFill>
                <a:srgbClr val="463416"/>
              </a:solidFill>
            </a:endParaRPr>
          </a:p>
        </p:txBody>
      </p:sp>
      <p:pic>
        <p:nvPicPr>
          <p:cNvPr id="42189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2729" t="3886" r="22729" b="41801"/>
          <a:stretch/>
        </p:blipFill>
        <p:spPr bwMode="auto">
          <a:xfrm>
            <a:off x="6691017" y="4046918"/>
            <a:ext cx="2296228" cy="199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5001" y="2252310"/>
            <a:ext cx="2871787"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940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dirty="0" smtClean="0"/>
              <a:t>The challenge of increasing Digital Elevation Model (DEM) resolution</a:t>
            </a:r>
          </a:p>
        </p:txBody>
      </p:sp>
      <p:sp>
        <p:nvSpPr>
          <p:cNvPr id="28675" name="Rectangle 38"/>
          <p:cNvSpPr>
            <a:spLocks noChangeArrowheads="1"/>
          </p:cNvSpPr>
          <p:nvPr/>
        </p:nvSpPr>
        <p:spPr bwMode="auto">
          <a:xfrm>
            <a:off x="22070" y="1419319"/>
            <a:ext cx="2387600" cy="846386"/>
          </a:xfrm>
          <a:prstGeom prst="rect">
            <a:avLst/>
          </a:prstGeom>
          <a:noFill/>
          <a:ln w="9525">
            <a:noFill/>
            <a:miter lim="800000"/>
            <a:headEnd/>
            <a:tailEnd/>
          </a:ln>
        </p:spPr>
        <p:txBody>
          <a:bodyPr>
            <a:spAutoFit/>
          </a:bodyPr>
          <a:lstStyle/>
          <a:p>
            <a:pPr fontAlgn="base">
              <a:spcBef>
                <a:spcPct val="45000"/>
              </a:spcBef>
              <a:spcAft>
                <a:spcPct val="0"/>
              </a:spcAft>
            </a:pPr>
            <a:r>
              <a:rPr lang="en-US" sz="2000" dirty="0">
                <a:solidFill>
                  <a:srgbClr val="000000"/>
                </a:solidFill>
              </a:rPr>
              <a:t>1980’s  DMA  90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2</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6" name="Rectangle 39"/>
          <p:cNvSpPr>
            <a:spLocks noChangeArrowheads="1"/>
          </p:cNvSpPr>
          <p:nvPr/>
        </p:nvSpPr>
        <p:spPr bwMode="auto">
          <a:xfrm>
            <a:off x="22070" y="2848069"/>
            <a:ext cx="2672911"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1990’s USGS DEM  30 m</a:t>
            </a:r>
          </a:p>
          <a:p>
            <a:pPr fontAlgn="base">
              <a:spcBef>
                <a:spcPct val="45000"/>
              </a:spcBef>
              <a:spcAft>
                <a:spcPct val="0"/>
              </a:spcAft>
            </a:pPr>
            <a:r>
              <a:rPr lang="en-US" sz="2000" dirty="0">
                <a:solidFill>
                  <a:srgbClr val="000000"/>
                </a:solidFill>
              </a:rPr>
              <a:t>10</a:t>
            </a:r>
            <a:r>
              <a:rPr lang="en-US" sz="2000" baseline="30000" dirty="0">
                <a:solidFill>
                  <a:srgbClr val="000000"/>
                </a:solidFill>
              </a:rPr>
              <a:t>3</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7" name="Rectangle 39"/>
          <p:cNvSpPr>
            <a:spLocks noChangeArrowheads="1"/>
          </p:cNvSpPr>
          <p:nvPr/>
        </p:nvSpPr>
        <p:spPr bwMode="auto">
          <a:xfrm>
            <a:off x="22070" y="4254500"/>
            <a:ext cx="1938736"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2000’s NED </a:t>
            </a:r>
            <a:r>
              <a:rPr lang="en-US" sz="2000" dirty="0" smtClean="0">
                <a:solidFill>
                  <a:srgbClr val="000000"/>
                </a:solidFill>
              </a:rPr>
              <a:t>10 </a:t>
            </a:r>
            <a:r>
              <a:rPr lang="en-US" sz="2000" dirty="0">
                <a:solidFill>
                  <a:srgbClr val="000000"/>
                </a:solidFill>
              </a:rPr>
              <a:t>m</a:t>
            </a:r>
          </a:p>
          <a:p>
            <a:pPr fontAlgn="base">
              <a:spcBef>
                <a:spcPct val="45000"/>
              </a:spcBef>
              <a:spcAft>
                <a:spcPct val="0"/>
              </a:spcAft>
            </a:pPr>
            <a:r>
              <a:rPr lang="en-US" sz="2000" dirty="0">
                <a:solidFill>
                  <a:srgbClr val="000000"/>
                </a:solidFill>
              </a:rPr>
              <a:t>10</a:t>
            </a:r>
            <a:r>
              <a:rPr lang="en-US" sz="2000" baseline="30000" dirty="0">
                <a:solidFill>
                  <a:srgbClr val="000000"/>
                </a:solidFill>
              </a:rPr>
              <a:t>4</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sp>
        <p:nvSpPr>
          <p:cNvPr id="28678" name="Rectangle 39"/>
          <p:cNvSpPr>
            <a:spLocks noChangeArrowheads="1"/>
          </p:cNvSpPr>
          <p:nvPr/>
        </p:nvSpPr>
        <p:spPr bwMode="auto">
          <a:xfrm>
            <a:off x="22070" y="5683250"/>
            <a:ext cx="2103268" cy="846386"/>
          </a:xfrm>
          <a:prstGeom prst="rect">
            <a:avLst/>
          </a:prstGeom>
          <a:noFill/>
          <a:ln w="9525">
            <a:noFill/>
            <a:miter lim="800000"/>
            <a:headEnd/>
            <a:tailEnd/>
          </a:ln>
        </p:spPr>
        <p:txBody>
          <a:bodyPr wrap="none">
            <a:spAutoFit/>
          </a:bodyPr>
          <a:lstStyle/>
          <a:p>
            <a:pPr fontAlgn="base">
              <a:spcBef>
                <a:spcPct val="45000"/>
              </a:spcBef>
              <a:spcAft>
                <a:spcPct val="0"/>
              </a:spcAft>
            </a:pPr>
            <a:r>
              <a:rPr lang="en-US" sz="2000" dirty="0">
                <a:solidFill>
                  <a:srgbClr val="000000"/>
                </a:solidFill>
              </a:rPr>
              <a:t>2010’s LIDAR ~1 m</a:t>
            </a:r>
          </a:p>
          <a:p>
            <a:pPr fontAlgn="base">
              <a:spcBef>
                <a:spcPct val="45000"/>
              </a:spcBef>
              <a:spcAft>
                <a:spcPct val="0"/>
              </a:spcAft>
            </a:pPr>
            <a:r>
              <a:rPr lang="en-US" sz="2000" dirty="0">
                <a:solidFill>
                  <a:srgbClr val="000000"/>
                </a:solidFill>
              </a:rPr>
              <a:t>10</a:t>
            </a:r>
            <a:r>
              <a:rPr lang="en-US" sz="2000" baseline="30000" dirty="0">
                <a:solidFill>
                  <a:srgbClr val="000000"/>
                </a:solidFill>
              </a:rPr>
              <a:t>6</a:t>
            </a:r>
            <a:r>
              <a:rPr lang="en-US" sz="2000" dirty="0">
                <a:solidFill>
                  <a:srgbClr val="000000"/>
                </a:solidFill>
              </a:rPr>
              <a:t> cells/km</a:t>
            </a:r>
            <a:r>
              <a:rPr lang="en-US" sz="2000" baseline="30000" dirty="0">
                <a:solidFill>
                  <a:srgbClr val="000000"/>
                </a:solidFill>
              </a:rPr>
              <a:t>2</a:t>
            </a:r>
            <a:endParaRPr lang="en-US" sz="2000" dirty="0">
              <a:solidFill>
                <a:srgbClr val="000000"/>
              </a:solidFill>
            </a:endParaRPr>
          </a:p>
        </p:txBody>
      </p:sp>
      <p:grpSp>
        <p:nvGrpSpPr>
          <p:cNvPr id="2" name="Group 50"/>
          <p:cNvGrpSpPr>
            <a:grpSpLocks/>
          </p:cNvGrpSpPr>
          <p:nvPr/>
        </p:nvGrpSpPr>
        <p:grpSpPr bwMode="auto">
          <a:xfrm>
            <a:off x="2657062" y="1012424"/>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
        <p:nvSpPr>
          <p:cNvPr id="3" name="TextBox 2"/>
          <p:cNvSpPr txBox="1"/>
          <p:nvPr/>
        </p:nvSpPr>
        <p:spPr>
          <a:xfrm>
            <a:off x="7156785" y="906052"/>
            <a:ext cx="1801647" cy="707886"/>
          </a:xfrm>
          <a:prstGeom prst="rect">
            <a:avLst/>
          </a:prstGeom>
          <a:noFill/>
        </p:spPr>
        <p:txBody>
          <a:bodyPr wrap="none" rtlCol="0">
            <a:spAutoFit/>
          </a:bodyPr>
          <a:lstStyle/>
          <a:p>
            <a:pPr algn="ctr"/>
            <a:r>
              <a:rPr lang="en-US" sz="2000" dirty="0" smtClean="0"/>
              <a:t>e.g. 50,000 km</a:t>
            </a:r>
            <a:r>
              <a:rPr lang="en-US" sz="2000" baseline="30000" dirty="0" smtClean="0"/>
              <a:t>2</a:t>
            </a:r>
          </a:p>
          <a:p>
            <a:pPr algn="ctr"/>
            <a:r>
              <a:rPr lang="en-US" sz="2000" dirty="0" smtClean="0"/>
              <a:t>Watershed</a:t>
            </a:r>
            <a:endParaRPr lang="en-US" sz="2000" dirty="0"/>
          </a:p>
        </p:txBody>
      </p:sp>
      <p:sp>
        <p:nvSpPr>
          <p:cNvPr id="4" name="Rectangle 3"/>
          <p:cNvSpPr/>
          <p:nvPr/>
        </p:nvSpPr>
        <p:spPr>
          <a:xfrm>
            <a:off x="7627041" y="1613938"/>
            <a:ext cx="861133" cy="400110"/>
          </a:xfrm>
          <a:prstGeom prst="rect">
            <a:avLst/>
          </a:prstGeom>
        </p:spPr>
        <p:txBody>
          <a:bodyPr wrap="none">
            <a:spAutoFit/>
          </a:bodyPr>
          <a:lstStyle/>
          <a:p>
            <a:r>
              <a:rPr lang="en-US" sz="2000" dirty="0"/>
              <a:t>27 MB</a:t>
            </a:r>
          </a:p>
        </p:txBody>
      </p:sp>
      <p:sp>
        <p:nvSpPr>
          <p:cNvPr id="14" name="Rectangle 13"/>
          <p:cNvSpPr/>
          <p:nvPr/>
        </p:nvSpPr>
        <p:spPr>
          <a:xfrm>
            <a:off x="7627040" y="2739141"/>
            <a:ext cx="990977" cy="400110"/>
          </a:xfrm>
          <a:prstGeom prst="rect">
            <a:avLst/>
          </a:prstGeom>
        </p:spPr>
        <p:txBody>
          <a:bodyPr wrap="none">
            <a:spAutoFit/>
          </a:bodyPr>
          <a:lstStyle/>
          <a:p>
            <a:r>
              <a:rPr lang="en-US" sz="2000" dirty="0" smtClean="0"/>
              <a:t>240 </a:t>
            </a:r>
            <a:r>
              <a:rPr lang="en-US" sz="2000" dirty="0"/>
              <a:t>MB</a:t>
            </a:r>
          </a:p>
        </p:txBody>
      </p:sp>
      <p:sp>
        <p:nvSpPr>
          <p:cNvPr id="15" name="Rectangle 14"/>
          <p:cNvSpPr/>
          <p:nvPr/>
        </p:nvSpPr>
        <p:spPr>
          <a:xfrm>
            <a:off x="7627039" y="4276542"/>
            <a:ext cx="673582" cy="400110"/>
          </a:xfrm>
          <a:prstGeom prst="rect">
            <a:avLst/>
          </a:prstGeom>
        </p:spPr>
        <p:txBody>
          <a:bodyPr wrap="none">
            <a:spAutoFit/>
          </a:bodyPr>
          <a:lstStyle/>
          <a:p>
            <a:r>
              <a:rPr lang="en-US" sz="2000" dirty="0" smtClean="0"/>
              <a:t>2 GB</a:t>
            </a:r>
            <a:endParaRPr lang="en-US" sz="2000" dirty="0"/>
          </a:p>
        </p:txBody>
      </p:sp>
      <p:sp>
        <p:nvSpPr>
          <p:cNvPr id="16" name="Rectangle 15"/>
          <p:cNvSpPr/>
          <p:nvPr/>
        </p:nvSpPr>
        <p:spPr>
          <a:xfrm>
            <a:off x="7600798" y="5758893"/>
            <a:ext cx="933269" cy="400110"/>
          </a:xfrm>
          <a:prstGeom prst="rect">
            <a:avLst/>
          </a:prstGeom>
        </p:spPr>
        <p:txBody>
          <a:bodyPr wrap="none">
            <a:spAutoFit/>
          </a:bodyPr>
          <a:lstStyle/>
          <a:p>
            <a:r>
              <a:rPr lang="en-US" sz="2000" dirty="0" smtClean="0"/>
              <a:t>200 GB</a:t>
            </a:r>
            <a:endParaRPr lang="en-US" sz="2000" dirty="0"/>
          </a:p>
        </p:txBody>
      </p:sp>
    </p:spTree>
    <p:extLst>
      <p:ext uri="{BB962C8B-B14F-4D97-AF65-F5344CB8AC3E}">
        <p14:creationId xmlns:p14="http://schemas.microsoft.com/office/powerpoint/2010/main" val="1363138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57150"/>
            <a:ext cx="7772400" cy="873125"/>
          </a:xfrm>
        </p:spPr>
        <p:txBody>
          <a:bodyPr/>
          <a:lstStyle/>
          <a:p>
            <a:pPr eaLnBrk="1" hangingPunct="1"/>
            <a:r>
              <a:rPr lang="en-US" dirty="0" smtClean="0"/>
              <a:t>Parallel Pit Filling</a:t>
            </a:r>
          </a:p>
        </p:txBody>
      </p:sp>
      <p:graphicFrame>
        <p:nvGraphicFramePr>
          <p:cNvPr id="83" name="Table 82"/>
          <p:cNvGraphicFramePr>
            <a:graphicFrameLocks noGrp="1"/>
          </p:cNvGraphicFramePr>
          <p:nvPr>
            <p:extLst>
              <p:ext uri="{D42A27DB-BD31-4B8C-83A1-F6EECF244321}">
                <p14:modId xmlns:p14="http://schemas.microsoft.com/office/powerpoint/2010/main" val="3246140792"/>
              </p:ext>
            </p:extLst>
          </p:nvPr>
        </p:nvGraphicFramePr>
        <p:xfrm>
          <a:off x="433388" y="3225800"/>
          <a:ext cx="3295650" cy="3022600"/>
        </p:xfrm>
        <a:graphic>
          <a:graphicData uri="http://schemas.openxmlformats.org/drawingml/2006/table">
            <a:tbl>
              <a:tblPr/>
              <a:tblGrid>
                <a:gridCol w="3295650"/>
              </a:tblGrid>
              <a:tr h="3022600">
                <a:tc>
                  <a:txBody>
                    <a:bodyPr/>
                    <a:lstStyle/>
                    <a:p>
                      <a:r>
                        <a:rPr lang="en-US" sz="1800" i="1" kern="1200" baseline="0" dirty="0" smtClean="0">
                          <a:solidFill>
                            <a:schemeClr val="tx1"/>
                          </a:solidFill>
                          <a:latin typeface="+mn-lt"/>
                          <a:ea typeface="+mn-ea"/>
                          <a:cs typeface="+mn-cs"/>
                        </a:rPr>
                        <a:t>Initialize( D,P)</a:t>
                      </a:r>
                    </a:p>
                    <a:p>
                      <a:r>
                        <a:rPr lang="en-US" sz="1800" kern="1200" baseline="0" dirty="0" smtClean="0">
                          <a:solidFill>
                            <a:schemeClr val="tx1"/>
                          </a:solidFill>
                          <a:latin typeface="+mn-lt"/>
                          <a:ea typeface="+mn-ea"/>
                          <a:cs typeface="+mn-cs"/>
                        </a:rPr>
                        <a:t>Do </a:t>
                      </a:r>
                    </a:p>
                    <a:p>
                      <a:pPr lvl="1"/>
                      <a:r>
                        <a:rPr lang="en-US" sz="1800" kern="1200" baseline="0" dirty="0" smtClean="0">
                          <a:solidFill>
                            <a:schemeClr val="tx1"/>
                          </a:solidFill>
                          <a:latin typeface="+mn-lt"/>
                          <a:ea typeface="+mn-ea"/>
                          <a:cs typeface="+mn-cs"/>
                        </a:rPr>
                        <a:t>for all </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in P</a:t>
                      </a:r>
                    </a:p>
                    <a:p>
                      <a:pPr lvl="2"/>
                      <a:r>
                        <a:rPr lang="en-US" sz="1800" kern="1200" baseline="0" dirty="0" smtClean="0">
                          <a:solidFill>
                            <a:schemeClr val="tx1"/>
                          </a:solidFill>
                          <a:latin typeface="+mn-lt"/>
                          <a:ea typeface="+mn-ea"/>
                          <a:cs typeface="+mn-cs"/>
                        </a:rPr>
                        <a:t>if </a:t>
                      </a:r>
                      <a:r>
                        <a:rPr lang="en-US" sz="1800" i="1" kern="1200" baseline="0" dirty="0" smtClean="0">
                          <a:solidFill>
                            <a:schemeClr val="tx1"/>
                          </a:solidFill>
                          <a:latin typeface="+mn-lt"/>
                          <a:ea typeface="+mn-ea"/>
                          <a:cs typeface="+mn-cs"/>
                        </a:rPr>
                        <a:t>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&gt; n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a:t>
                      </a:r>
                    </a:p>
                    <a:p>
                      <a:pPr lvl="2"/>
                      <a:r>
                        <a:rPr lang="en-US" sz="1800" i="1" kern="1200" baseline="0" dirty="0" smtClean="0">
                          <a:solidFill>
                            <a:schemeClr val="tx1"/>
                          </a:solidFill>
                          <a:latin typeface="+mn-lt"/>
                          <a:ea typeface="+mn-ea"/>
                          <a:cs typeface="+mn-cs"/>
                        </a:rPr>
                        <a:t>Else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n</a:t>
                      </a:r>
                    </a:p>
                    <a:p>
                      <a:pPr lvl="1"/>
                      <a:r>
                        <a:rPr lang="en-US" sz="1800" kern="1200" baseline="0" dirty="0" err="1" smtClean="0">
                          <a:solidFill>
                            <a:schemeClr val="tx1"/>
                          </a:solidFill>
                          <a:latin typeface="+mn-lt"/>
                          <a:ea typeface="+mn-ea"/>
                          <a:cs typeface="+mn-cs"/>
                        </a:rPr>
                        <a:t>endfor</a:t>
                      </a:r>
                      <a:endParaRPr lang="en-US" sz="1800" kern="1200" baseline="0" dirty="0" smtClean="0">
                        <a:solidFill>
                          <a:schemeClr val="tx1"/>
                        </a:solidFill>
                        <a:latin typeface="+mn-lt"/>
                        <a:ea typeface="+mn-ea"/>
                        <a:cs typeface="+mn-cs"/>
                      </a:endParaRP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topRow</a:t>
                      </a:r>
                      <a:r>
                        <a:rPr lang="en-US" sz="1800" i="1" kern="1200" baseline="0" dirty="0" smtClean="0">
                          <a:solidFill>
                            <a:schemeClr val="tx1"/>
                          </a:solidFill>
                          <a:latin typeface="+mn-lt"/>
                          <a:ea typeface="+mn-ea"/>
                          <a:cs typeface="+mn-cs"/>
                        </a:rPr>
                        <a:t>, rank-1 )</a:t>
                      </a: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bottomRow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rowBelow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rowAbove</a:t>
                      </a:r>
                      <a:r>
                        <a:rPr lang="en-US" sz="1800" i="1" kern="1200" baseline="0" dirty="0" smtClean="0">
                          <a:solidFill>
                            <a:schemeClr val="tx1"/>
                          </a:solidFill>
                          <a:latin typeface="+mn-lt"/>
                          <a:ea typeface="+mn-ea"/>
                          <a:cs typeface="+mn-cs"/>
                        </a:rPr>
                        <a:t>, rank-1 )</a:t>
                      </a:r>
                    </a:p>
                    <a:p>
                      <a:r>
                        <a:rPr lang="en-US" sz="1800" kern="1200" baseline="0" dirty="0" smtClean="0">
                          <a:solidFill>
                            <a:schemeClr val="tx1"/>
                          </a:solidFill>
                          <a:latin typeface="+mn-lt"/>
                          <a:ea typeface="+mn-ea"/>
                          <a:cs typeface="+mn-cs"/>
                        </a:rPr>
                        <a:t>Until P is not modified</a:t>
                      </a:r>
                      <a:endParaRPr lang="en-US" sz="1100" dirty="0">
                        <a:latin typeface="Times New Roman"/>
                        <a:ea typeface="Times New Roman"/>
                        <a:cs typeface="Times New Roman"/>
                      </a:endParaRPr>
                    </a:p>
                  </a:txBody>
                  <a:tcPr marL="94246" marR="94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858" name="Rectangle 83"/>
          <p:cNvSpPr>
            <a:spLocks noChangeArrowheads="1"/>
          </p:cNvSpPr>
          <p:nvPr/>
        </p:nvSpPr>
        <p:spPr bwMode="auto">
          <a:xfrm>
            <a:off x="4222287" y="4993783"/>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kumimoji="1" lang="en-US" sz="2000" dirty="0">
                <a:solidFill>
                  <a:srgbClr val="000000"/>
                </a:solidFill>
              </a:rPr>
              <a:t>D denotes the original elevation. </a:t>
            </a:r>
          </a:p>
          <a:p>
            <a:pPr eaLnBrk="0" fontAlgn="base" hangingPunct="0">
              <a:spcBef>
                <a:spcPct val="0"/>
              </a:spcBef>
              <a:spcAft>
                <a:spcPct val="0"/>
              </a:spcAft>
            </a:pPr>
            <a:r>
              <a:rPr kumimoji="1" lang="en-US" sz="2000" dirty="0">
                <a:solidFill>
                  <a:srgbClr val="000000"/>
                </a:solidFill>
              </a:rPr>
              <a:t>P denotes the pit filled elevation. </a:t>
            </a:r>
          </a:p>
          <a:p>
            <a:pPr eaLnBrk="0" fontAlgn="base" hangingPunct="0">
              <a:spcBef>
                <a:spcPct val="0"/>
              </a:spcBef>
              <a:spcAft>
                <a:spcPct val="0"/>
              </a:spcAft>
            </a:pPr>
            <a:r>
              <a:rPr kumimoji="1" lang="en-US" sz="2000" dirty="0">
                <a:solidFill>
                  <a:srgbClr val="000000"/>
                </a:solidFill>
              </a:rPr>
              <a:t>n denotes lowest neighboring elevation</a:t>
            </a:r>
          </a:p>
          <a:p>
            <a:pPr eaLnBrk="0" fontAlgn="base" hangingPunct="0">
              <a:spcBef>
                <a:spcPct val="0"/>
              </a:spcBef>
              <a:spcAft>
                <a:spcPct val="0"/>
              </a:spcAft>
            </a:pPr>
            <a:r>
              <a:rPr kumimoji="1" lang="en-US" sz="2000" dirty="0" err="1">
                <a:solidFill>
                  <a:srgbClr val="000000"/>
                </a:solidFill>
              </a:rPr>
              <a:t>i</a:t>
            </a:r>
            <a:r>
              <a:rPr kumimoji="1" lang="en-US" sz="2000" dirty="0">
                <a:solidFill>
                  <a:srgbClr val="000000"/>
                </a:solidFill>
              </a:rPr>
              <a:t> denotes the cell being evaluated</a:t>
            </a:r>
          </a:p>
        </p:txBody>
      </p:sp>
      <p:grpSp>
        <p:nvGrpSpPr>
          <p:cNvPr id="2" name="Group 1"/>
          <p:cNvGrpSpPr/>
          <p:nvPr/>
        </p:nvGrpSpPr>
        <p:grpSpPr>
          <a:xfrm>
            <a:off x="1803400" y="1013515"/>
            <a:ext cx="5537200" cy="2034485"/>
            <a:chOff x="1016000" y="1022350"/>
            <a:chExt cx="6100763" cy="2241550"/>
          </a:xfrm>
        </p:grpSpPr>
        <p:grpSp>
          <p:nvGrpSpPr>
            <p:cNvPr id="78851" name="Group 84"/>
            <p:cNvGrpSpPr>
              <a:grpSpLocks/>
            </p:cNvGrpSpPr>
            <p:nvPr/>
          </p:nvGrpSpPr>
          <p:grpSpPr bwMode="auto">
            <a:xfrm>
              <a:off x="1016000" y="1022350"/>
              <a:ext cx="6100763" cy="2241550"/>
              <a:chOff x="457200" y="1022350"/>
              <a:chExt cx="3318163" cy="1219200"/>
            </a:xfrm>
          </p:grpSpPr>
          <p:grpSp>
            <p:nvGrpSpPr>
              <p:cNvPr id="78861" name="Group 10"/>
              <p:cNvGrpSpPr>
                <a:grpSpLocks/>
              </p:cNvGrpSpPr>
              <p:nvPr/>
            </p:nvGrpSpPr>
            <p:grpSpPr bwMode="auto">
              <a:xfrm>
                <a:off x="457200" y="1022350"/>
                <a:ext cx="1981200" cy="1219200"/>
                <a:chOff x="432" y="1056"/>
                <a:chExt cx="1584" cy="1008"/>
              </a:xfrm>
            </p:grpSpPr>
            <p:pic>
              <p:nvPicPr>
                <p:cNvPr id="788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74" name="Text Box 6"/>
                <p:cNvSpPr txBox="1">
                  <a:spLocks noChangeArrowheads="1"/>
                </p:cNvSpPr>
                <p:nvPr/>
              </p:nvSpPr>
              <p:spPr bwMode="auto">
                <a:xfrm rot="5400000">
                  <a:off x="1249" y="1473"/>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kumimoji="1" lang="en-US" sz="2000">
                      <a:solidFill>
                        <a:srgbClr val="808080"/>
                      </a:solidFill>
                    </a:rPr>
                    <a:t>Communicate</a:t>
                  </a:r>
                </a:p>
              </p:txBody>
            </p:sp>
            <p:sp>
              <p:nvSpPr>
                <p:cNvPr id="7887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7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7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grpSp>
          <p:grpSp>
            <p:nvGrpSpPr>
              <p:cNvPr id="78862" name="Group 25"/>
              <p:cNvGrpSpPr>
                <a:grpSpLocks/>
              </p:cNvGrpSpPr>
              <p:nvPr/>
            </p:nvGrpSpPr>
            <p:grpSpPr bwMode="auto">
              <a:xfrm>
                <a:off x="2514600" y="1022350"/>
                <a:ext cx="1260763" cy="1219200"/>
                <a:chOff x="432" y="1056"/>
                <a:chExt cx="1008" cy="1008"/>
              </a:xfrm>
            </p:grpSpPr>
            <p:pic>
              <p:nvPicPr>
                <p:cNvPr id="78869"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7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grpSp>
          <p:sp>
            <p:nvSpPr>
              <p:cNvPr id="7886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grpSp>
        <p:sp>
          <p:nvSpPr>
            <p:cNvPr id="78859" name="Line 5"/>
            <p:cNvSpPr>
              <a:spLocks noChangeShapeType="1"/>
            </p:cNvSpPr>
            <p:nvPr/>
          </p:nvSpPr>
          <p:spPr bwMode="auto">
            <a:xfrm>
              <a:off x="3376613" y="2305050"/>
              <a:ext cx="4413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8860" name="Line 9"/>
            <p:cNvSpPr>
              <a:spLocks noChangeShapeType="1"/>
            </p:cNvSpPr>
            <p:nvPr/>
          </p:nvSpPr>
          <p:spPr bwMode="auto">
            <a:xfrm>
              <a:off x="4203700" y="2305050"/>
              <a:ext cx="44291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endParaRPr>
            </a:p>
          </p:txBody>
        </p:sp>
      </p:grpSp>
      <p:grpSp>
        <p:nvGrpSpPr>
          <p:cNvPr id="4" name="Group 3"/>
          <p:cNvGrpSpPr/>
          <p:nvPr/>
        </p:nvGrpSpPr>
        <p:grpSpPr>
          <a:xfrm>
            <a:off x="4267200" y="3224544"/>
            <a:ext cx="3921814" cy="1576056"/>
            <a:chOff x="457200" y="1828800"/>
            <a:chExt cx="8153400" cy="3276600"/>
          </a:xfrm>
        </p:grpSpPr>
        <p:sp>
          <p:nvSpPr>
            <p:cNvPr id="29"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0"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1" name="Line 9"/>
            <p:cNvSpPr>
              <a:spLocks noChangeShapeType="1"/>
            </p:cNvSpPr>
            <p:nvPr/>
          </p:nvSpPr>
          <p:spPr bwMode="auto">
            <a:xfrm flipH="1">
              <a:off x="533400" y="2819400"/>
              <a:ext cx="2057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 name="Line 10"/>
            <p:cNvSpPr>
              <a:spLocks noChangeShapeType="1"/>
            </p:cNvSpPr>
            <p:nvPr/>
          </p:nvSpPr>
          <p:spPr bwMode="auto">
            <a:xfrm flipV="1">
              <a:off x="457200" y="2819400"/>
              <a:ext cx="762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3"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4"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5"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6"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7"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8" name="Text Box 26"/>
            <p:cNvSpPr txBox="1">
              <a:spLocks noChangeArrowheads="1"/>
            </p:cNvSpPr>
            <p:nvPr/>
          </p:nvSpPr>
          <p:spPr bwMode="auto">
            <a:xfrm>
              <a:off x="533399" y="1933575"/>
              <a:ext cx="2057401" cy="7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kumimoji="1" lang="en-US" sz="1800" dirty="0" err="1" smtClean="0">
                  <a:solidFill>
                    <a:srgbClr val="808080"/>
                  </a:solidFill>
                </a:rPr>
                <a:t>Init.</a:t>
              </a:r>
              <a:endParaRPr kumimoji="1" lang="en-US" sz="1800" dirty="0">
                <a:solidFill>
                  <a:srgbClr val="808080"/>
                </a:solidFill>
              </a:endParaRPr>
            </a:p>
          </p:txBody>
        </p:sp>
        <p:sp>
          <p:nvSpPr>
            <p:cNvPr id="39" name="Text Box 27"/>
            <p:cNvSpPr txBox="1">
              <a:spLocks noChangeArrowheads="1"/>
            </p:cNvSpPr>
            <p:nvPr/>
          </p:nvSpPr>
          <p:spPr bwMode="auto">
            <a:xfrm>
              <a:off x="3124199" y="1857376"/>
              <a:ext cx="2590800" cy="7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kumimoji="1" lang="en-US" sz="1800">
                  <a:solidFill>
                    <a:srgbClr val="808080"/>
                  </a:solidFill>
                </a:rPr>
                <a:t>1</a:t>
              </a:r>
              <a:r>
                <a:rPr kumimoji="1" lang="en-US" sz="1800" baseline="30000">
                  <a:solidFill>
                    <a:srgbClr val="808080"/>
                  </a:solidFill>
                </a:rPr>
                <a:t>st</a:t>
              </a:r>
              <a:r>
                <a:rPr kumimoji="1" lang="en-US" sz="1800">
                  <a:solidFill>
                    <a:srgbClr val="808080"/>
                  </a:solidFill>
                </a:rPr>
                <a:t> Pass</a:t>
              </a:r>
            </a:p>
          </p:txBody>
        </p:sp>
        <p:sp>
          <p:nvSpPr>
            <p:cNvPr id="40" name="Text Box 28"/>
            <p:cNvSpPr txBox="1">
              <a:spLocks noChangeArrowheads="1"/>
            </p:cNvSpPr>
            <p:nvPr/>
          </p:nvSpPr>
          <p:spPr bwMode="auto">
            <a:xfrm>
              <a:off x="6324600" y="1828800"/>
              <a:ext cx="2286000" cy="7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kumimoji="1" lang="en-US" sz="1800">
                  <a:solidFill>
                    <a:srgbClr val="808080"/>
                  </a:solidFill>
                </a:rPr>
                <a:t>2</a:t>
              </a:r>
              <a:r>
                <a:rPr kumimoji="1" lang="en-US" sz="1800" baseline="30000">
                  <a:solidFill>
                    <a:srgbClr val="808080"/>
                  </a:solidFill>
                </a:rPr>
                <a:t>nd</a:t>
              </a:r>
              <a:r>
                <a:rPr kumimoji="1" lang="en-US" sz="1800">
                  <a:solidFill>
                    <a:srgbClr val="808080"/>
                  </a:solidFill>
                </a:rPr>
                <a:t> Pass</a:t>
              </a:r>
            </a:p>
          </p:txBody>
        </p:sp>
        <p:sp>
          <p:nvSpPr>
            <p:cNvPr id="41"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2"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3"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4"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5"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6"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7"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8"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49" name="Line 40"/>
            <p:cNvSpPr>
              <a:spLocks noChangeShapeType="1"/>
            </p:cNvSpPr>
            <p:nvPr/>
          </p:nvSpPr>
          <p:spPr bwMode="auto">
            <a:xfrm>
              <a:off x="6715125" y="3990975"/>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50"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1600">
                <a:solidFill>
                  <a:srgbClr val="000000"/>
                </a:solidFill>
              </a:endParaRPr>
            </a:p>
          </p:txBody>
        </p:sp>
      </p:grpSp>
      <p:sp>
        <p:nvSpPr>
          <p:cNvPr id="52" name="Text Box 41"/>
          <p:cNvSpPr txBox="1">
            <a:spLocks noChangeArrowheads="1"/>
          </p:cNvSpPr>
          <p:nvPr/>
        </p:nvSpPr>
        <p:spPr bwMode="auto">
          <a:xfrm>
            <a:off x="1161623" y="6322471"/>
            <a:ext cx="655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kumimoji="1" lang="en-US" sz="1400" dirty="0" smtClean="0">
                <a:solidFill>
                  <a:srgbClr val="808080"/>
                </a:solidFill>
              </a:rPr>
              <a:t>Parallel extension of: </a:t>
            </a:r>
            <a:r>
              <a:rPr kumimoji="1" lang="en-US" sz="1400" dirty="0" err="1" smtClean="0">
                <a:solidFill>
                  <a:srgbClr val="808080"/>
                </a:solidFill>
              </a:rPr>
              <a:t>Planchon</a:t>
            </a:r>
            <a:r>
              <a:rPr kumimoji="1" lang="en-US" sz="1400" dirty="0">
                <a:solidFill>
                  <a:srgbClr val="808080"/>
                </a:solidFill>
              </a:rPr>
              <a:t>, O., and F. </a:t>
            </a:r>
            <a:r>
              <a:rPr kumimoji="1" lang="en-US" sz="1400" dirty="0" err="1">
                <a:solidFill>
                  <a:srgbClr val="808080"/>
                </a:solidFill>
              </a:rPr>
              <a:t>Darboux</a:t>
            </a:r>
            <a:r>
              <a:rPr kumimoji="1" lang="en-US" sz="1400" dirty="0">
                <a:solidFill>
                  <a:srgbClr val="808080"/>
                </a:solidFill>
              </a:rPr>
              <a:t> (2001), A fast, simple and versatile algorithm to fill the depressions of digital elevation models, </a:t>
            </a:r>
            <a:r>
              <a:rPr kumimoji="1" lang="en-US" sz="1400" i="1" dirty="0">
                <a:solidFill>
                  <a:srgbClr val="808080"/>
                </a:solidFill>
              </a:rPr>
              <a:t>Catena</a:t>
            </a:r>
            <a:r>
              <a:rPr kumimoji="1" lang="en-US" sz="1400" dirty="0">
                <a:solidFill>
                  <a:srgbClr val="808080"/>
                </a:solidFill>
              </a:rPr>
              <a:t>(46), 159-176.</a:t>
            </a:r>
          </a:p>
        </p:txBody>
      </p:sp>
    </p:spTree>
    <p:extLst>
      <p:ext uri="{BB962C8B-B14F-4D97-AF65-F5344CB8AC3E}">
        <p14:creationId xmlns:p14="http://schemas.microsoft.com/office/powerpoint/2010/main" val="34078158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10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2128</TotalTime>
  <Words>2527</Words>
  <Application>Microsoft Office PowerPoint</Application>
  <PresentationFormat>On-screen Show (4:3)</PresentationFormat>
  <Paragraphs>510</Paragraphs>
  <Slides>51</Slides>
  <Notes>13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3" baseType="lpstr">
      <vt:lpstr>Arial Unicode MS</vt:lpstr>
      <vt:lpstr>ＭＳ Ｐゴシック</vt:lpstr>
      <vt:lpstr>Arial</vt:lpstr>
      <vt:lpstr>Calibri</vt:lpstr>
      <vt:lpstr>Mona Lisa Recut</vt:lpstr>
      <vt:lpstr>Script MT Bold</vt:lpstr>
      <vt:lpstr>Symbol</vt:lpstr>
      <vt:lpstr>Times New Roman</vt:lpstr>
      <vt:lpstr>Wingdings</vt:lpstr>
      <vt:lpstr>Office Theme</vt:lpstr>
      <vt:lpstr>9_Office Theme</vt:lpstr>
      <vt:lpstr>Graph Sheet</vt:lpstr>
      <vt:lpstr>HydroShare: Advancing Collaboration through Hydrologic Data and Model Sharing</vt:lpstr>
      <vt:lpstr>Research Areas</vt:lpstr>
      <vt:lpstr>Outline</vt:lpstr>
      <vt:lpstr>Hydrologic Data Challenges</vt:lpstr>
      <vt:lpstr>PowerPoint Presentation</vt:lpstr>
      <vt:lpstr>A digital divide</vt:lpstr>
      <vt:lpstr>TauDEM is software for deriving Hydrologically Useful Information from Digital Elevation Models </vt:lpstr>
      <vt:lpstr>The challenge of increasing Digital Elevation Model (DEM) resolution</vt:lpstr>
      <vt:lpstr>Parallel Pit Filling</vt:lpstr>
      <vt:lpstr>PowerPoint Presentation</vt:lpstr>
      <vt:lpstr>PowerPoint Presentation</vt:lpstr>
      <vt:lpstr>Select the products you want</vt:lpstr>
      <vt:lpstr>The job progresses through the system</vt:lpstr>
      <vt:lpstr>Results displayed in browser</vt:lpstr>
      <vt:lpstr>PowerPoint Presentation</vt:lpstr>
      <vt:lpstr>CUAHSI HIS</vt:lpstr>
      <vt:lpstr>PowerPoint Presentation</vt:lpstr>
      <vt:lpstr>PowerPoint Presentation</vt:lpstr>
      <vt:lpstr>CUAHSI Hydrologic Information System: A  Services-Oriented Architecture Based System for Sharing Hydrologic Data</vt:lpstr>
      <vt:lpstr>PowerPoint Presentation</vt:lpstr>
      <vt:lpstr>PowerPoint Presentation</vt:lpstr>
      <vt:lpstr>HydroDesktop</vt:lpstr>
      <vt:lpstr>PowerPoint Presentation</vt:lpstr>
      <vt:lpstr>Download and Plot the Data</vt:lpstr>
      <vt:lpstr>Perform an analysis using R</vt:lpstr>
      <vt:lpstr>CUAHSI HIS:  A common window on water observations data for the United States unlike any that has existed before </vt:lpstr>
      <vt:lpstr>But</vt:lpstr>
      <vt:lpstr>PowerPoint Presentation</vt:lpstr>
      <vt:lpstr>What is (will) HydroShare (be)?</vt:lpstr>
      <vt:lpstr>Collaborative data analysis and publication use case</vt:lpstr>
      <vt:lpstr>PowerPoint Presentation</vt:lpstr>
      <vt:lpstr>Collaborative data analysis and publication use case</vt:lpstr>
      <vt:lpstr>Collaborative data analysis and publication use case</vt:lpstr>
      <vt:lpstr>Collaborative Integrated Modeling Use Case</vt:lpstr>
      <vt:lpstr>Definition of Data</vt:lpstr>
      <vt:lpstr>Resource Repository Centric Paradigm for Modeling and Analysis</vt:lpstr>
      <vt:lpstr>Resource Data Model</vt:lpstr>
      <vt:lpstr>Types of data to support as resources</vt:lpstr>
      <vt:lpstr>Multidimensional Space Time Resource Type</vt:lpstr>
      <vt:lpstr>PowerPoint Presentation</vt:lpstr>
      <vt:lpstr>Models</vt:lpstr>
      <vt:lpstr>Model Execution in HydroShare</vt:lpstr>
      <vt:lpstr>SWATShare</vt:lpstr>
      <vt:lpstr>PowerPoint Presentation</vt:lpstr>
      <vt:lpstr>Architecture Outline</vt:lpstr>
      <vt:lpstr>Architecture</vt:lpstr>
      <vt:lpstr>PowerPoint Presentation</vt:lpstr>
      <vt:lpstr>PowerPoint Presentation</vt:lpstr>
      <vt:lpstr>Sharing and collaboration</vt:lpstr>
      <vt:lpstr>Summary</vt:lpstr>
      <vt:lpstr>Thanks to the HydroShare team!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HydroShare</dc:title>
  <dc:subject>Presentation to NCSA</dc:subject>
  <dc:creator>David Tarboton</dc:creator>
  <cp:lastModifiedBy>David Tarboton</cp:lastModifiedBy>
  <cp:revision>179</cp:revision>
  <cp:lastPrinted>2011-08-09T07:57:20Z</cp:lastPrinted>
  <dcterms:created xsi:type="dcterms:W3CDTF">2010-05-18T21:41:05Z</dcterms:created>
  <dcterms:modified xsi:type="dcterms:W3CDTF">2014-11-14T15:09:34Z</dcterms:modified>
</cp:coreProperties>
</file>